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Lst>
  <p:sldSz cx="685800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dison Stevens" initials="AS" lastIdx="1" clrIdx="0">
    <p:extLst>
      <p:ext uri="{19B8F6BF-5375-455C-9EA6-DF929625EA0E}">
        <p15:presenceInfo xmlns:p15="http://schemas.microsoft.com/office/powerpoint/2012/main" userId="S::addison@audienz.com::96d7261b-d39d-4d41-b59c-db53cd8450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9DFF"/>
    <a:srgbClr val="191919"/>
    <a:srgbClr val="EAEAEA"/>
    <a:srgbClr val="333333"/>
    <a:srgbClr val="7427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D1F36E-C7F5-4791-3EB0-E327B9095329}" v="1" dt="2020-06-18T22:08:36.323"/>
    <p1510:client id="{7FB7DC7F-A198-4F36-AF4B-5C2A3DBD6338}" v="1" dt="2020-06-19T19:58:52.8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9" autoAdjust="0"/>
    <p:restoredTop sz="94728" autoAdjust="0"/>
  </p:normalViewPr>
  <p:slideViewPr>
    <p:cSldViewPr snapToGrid="0">
      <p:cViewPr>
        <p:scale>
          <a:sx n="80" d="100"/>
          <a:sy n="80" d="100"/>
        </p:scale>
        <p:origin x="3336" y="-80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dison Stevens" userId="S::addison@audienz.com::96d7261b-d39d-4d41-b59c-db53cd8450fa" providerId="AD" clId="Web-{0CD1F36E-C7F5-4791-3EB0-E327B9095329}"/>
    <pc:docChg chg="modSld">
      <pc:chgData name="Addison Stevens" userId="S::addison@audienz.com::96d7261b-d39d-4d41-b59c-db53cd8450fa" providerId="AD" clId="Web-{0CD1F36E-C7F5-4791-3EB0-E327B9095329}" dt="2020-06-18T22:08:36.323" v="0"/>
      <pc:docMkLst>
        <pc:docMk/>
      </pc:docMkLst>
      <pc:sldChg chg="modSp">
        <pc:chgData name="Addison Stevens" userId="S::addison@audienz.com::96d7261b-d39d-4d41-b59c-db53cd8450fa" providerId="AD" clId="Web-{0CD1F36E-C7F5-4791-3EB0-E327B9095329}" dt="2020-06-18T22:08:36.323" v="0"/>
        <pc:sldMkLst>
          <pc:docMk/>
          <pc:sldMk cId="3686188612" sldId="256"/>
        </pc:sldMkLst>
        <pc:spChg chg="mod">
          <ac:chgData name="Addison Stevens" userId="S::addison@audienz.com::96d7261b-d39d-4d41-b59c-db53cd8450fa" providerId="AD" clId="Web-{0CD1F36E-C7F5-4791-3EB0-E327B9095329}" dt="2020-06-18T22:08:36.323" v="0"/>
          <ac:spMkLst>
            <pc:docMk/>
            <pc:sldMk cId="3686188612" sldId="256"/>
            <ac:spMk id="188" creationId="{59EBF962-F330-49A2-89E8-803E1FEF7E9A}"/>
          </ac:spMkLst>
        </pc:spChg>
      </pc:sldChg>
    </pc:docChg>
  </pc:docChgLst>
  <pc:docChgLst>
    <pc:chgData name="Corinne Kaulia" userId="21825efb-0f48-40b6-af36-bc7cf7adbae0" providerId="ADAL" clId="{7FB7DC7F-A198-4F36-AF4B-5C2A3DBD6338}"/>
    <pc:docChg chg="modSld">
      <pc:chgData name="Corinne Kaulia" userId="21825efb-0f48-40b6-af36-bc7cf7adbae0" providerId="ADAL" clId="{7FB7DC7F-A198-4F36-AF4B-5C2A3DBD6338}" dt="2020-06-19T19:59:59.824" v="4" actId="20577"/>
      <pc:docMkLst>
        <pc:docMk/>
      </pc:docMkLst>
      <pc:sldChg chg="modSp">
        <pc:chgData name="Corinne Kaulia" userId="21825efb-0f48-40b6-af36-bc7cf7adbae0" providerId="ADAL" clId="{7FB7DC7F-A198-4F36-AF4B-5C2A3DBD6338}" dt="2020-06-19T19:59:59.824" v="4" actId="20577"/>
        <pc:sldMkLst>
          <pc:docMk/>
          <pc:sldMk cId="3686188612" sldId="256"/>
        </pc:sldMkLst>
        <pc:spChg chg="mod">
          <ac:chgData name="Corinne Kaulia" userId="21825efb-0f48-40b6-af36-bc7cf7adbae0" providerId="ADAL" clId="{7FB7DC7F-A198-4F36-AF4B-5C2A3DBD6338}" dt="2020-06-19T19:58:52.815" v="1" actId="207"/>
          <ac:spMkLst>
            <pc:docMk/>
            <pc:sldMk cId="3686188612" sldId="256"/>
            <ac:spMk id="2" creationId="{D137F7D4-E2F4-5A44-BD28-8CCCA7C0E36C}"/>
          </ac:spMkLst>
        </pc:spChg>
        <pc:spChg chg="mod">
          <ac:chgData name="Corinne Kaulia" userId="21825efb-0f48-40b6-af36-bc7cf7adbae0" providerId="ADAL" clId="{7FB7DC7F-A198-4F36-AF4B-5C2A3DBD6338}" dt="2020-06-19T19:59:59.824" v="4" actId="20577"/>
          <ac:spMkLst>
            <pc:docMk/>
            <pc:sldMk cId="3686188612" sldId="256"/>
            <ac:spMk id="178" creationId="{B2B89222-56FA-47BB-B583-5E353AC59D0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244726"/>
            <a:ext cx="5829300" cy="47752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7204076"/>
            <a:ext cx="5143500" cy="3311524"/>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4E03B1-74FB-4678-962B-EDE2B029366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FEA5E-14D5-4834-A41A-4F5EF2B64398}" type="slidenum">
              <a:rPr lang="en-US" smtClean="0"/>
              <a:t>‹#›</a:t>
            </a:fld>
            <a:endParaRPr lang="en-US"/>
          </a:p>
        </p:txBody>
      </p:sp>
    </p:spTree>
    <p:extLst>
      <p:ext uri="{BB962C8B-B14F-4D97-AF65-F5344CB8AC3E}">
        <p14:creationId xmlns:p14="http://schemas.microsoft.com/office/powerpoint/2010/main" val="2060137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4E03B1-74FB-4678-962B-EDE2B029366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FEA5E-14D5-4834-A41A-4F5EF2B64398}" type="slidenum">
              <a:rPr lang="en-US" smtClean="0"/>
              <a:t>‹#›</a:t>
            </a:fld>
            <a:endParaRPr lang="en-US"/>
          </a:p>
        </p:txBody>
      </p:sp>
    </p:spTree>
    <p:extLst>
      <p:ext uri="{BB962C8B-B14F-4D97-AF65-F5344CB8AC3E}">
        <p14:creationId xmlns:p14="http://schemas.microsoft.com/office/powerpoint/2010/main" val="197668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730250"/>
            <a:ext cx="1478756"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730250"/>
            <a:ext cx="4350544"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4E03B1-74FB-4678-962B-EDE2B029366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FEA5E-14D5-4834-A41A-4F5EF2B64398}" type="slidenum">
              <a:rPr lang="en-US" smtClean="0"/>
              <a:t>‹#›</a:t>
            </a:fld>
            <a:endParaRPr lang="en-US"/>
          </a:p>
        </p:txBody>
      </p:sp>
    </p:spTree>
    <p:extLst>
      <p:ext uri="{BB962C8B-B14F-4D97-AF65-F5344CB8AC3E}">
        <p14:creationId xmlns:p14="http://schemas.microsoft.com/office/powerpoint/2010/main" val="69532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4E03B1-74FB-4678-962B-EDE2B029366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FEA5E-14D5-4834-A41A-4F5EF2B64398}" type="slidenum">
              <a:rPr lang="en-US" smtClean="0"/>
              <a:t>‹#›</a:t>
            </a:fld>
            <a:endParaRPr lang="en-US"/>
          </a:p>
        </p:txBody>
      </p:sp>
    </p:spTree>
    <p:extLst>
      <p:ext uri="{BB962C8B-B14F-4D97-AF65-F5344CB8AC3E}">
        <p14:creationId xmlns:p14="http://schemas.microsoft.com/office/powerpoint/2010/main" val="4258171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419479"/>
            <a:ext cx="5915025" cy="5705474"/>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9178929"/>
            <a:ext cx="5915025" cy="3000374"/>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4E03B1-74FB-4678-962B-EDE2B029366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FEA5E-14D5-4834-A41A-4F5EF2B64398}" type="slidenum">
              <a:rPr lang="en-US" smtClean="0"/>
              <a:t>‹#›</a:t>
            </a:fld>
            <a:endParaRPr lang="en-US"/>
          </a:p>
        </p:txBody>
      </p:sp>
    </p:spTree>
    <p:extLst>
      <p:ext uri="{BB962C8B-B14F-4D97-AF65-F5344CB8AC3E}">
        <p14:creationId xmlns:p14="http://schemas.microsoft.com/office/powerpoint/2010/main" val="47863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651250"/>
            <a:ext cx="291465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651250"/>
            <a:ext cx="291465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4E03B1-74FB-4678-962B-EDE2B0293667}"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FEA5E-14D5-4834-A41A-4F5EF2B64398}" type="slidenum">
              <a:rPr lang="en-US" smtClean="0"/>
              <a:t>‹#›</a:t>
            </a:fld>
            <a:endParaRPr lang="en-US"/>
          </a:p>
        </p:txBody>
      </p:sp>
    </p:spTree>
    <p:extLst>
      <p:ext uri="{BB962C8B-B14F-4D97-AF65-F5344CB8AC3E}">
        <p14:creationId xmlns:p14="http://schemas.microsoft.com/office/powerpoint/2010/main" val="119790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730253"/>
            <a:ext cx="5915025"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3362326"/>
            <a:ext cx="2901255" cy="164782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5010150"/>
            <a:ext cx="2901255"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3362326"/>
            <a:ext cx="2915543" cy="164782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5010150"/>
            <a:ext cx="291554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4E03B1-74FB-4678-962B-EDE2B0293667}" type="datetimeFigureOut">
              <a:rPr lang="en-US" smtClean="0"/>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6FEA5E-14D5-4834-A41A-4F5EF2B64398}" type="slidenum">
              <a:rPr lang="en-US" smtClean="0"/>
              <a:t>‹#›</a:t>
            </a:fld>
            <a:endParaRPr lang="en-US"/>
          </a:p>
        </p:txBody>
      </p:sp>
    </p:spTree>
    <p:extLst>
      <p:ext uri="{BB962C8B-B14F-4D97-AF65-F5344CB8AC3E}">
        <p14:creationId xmlns:p14="http://schemas.microsoft.com/office/powerpoint/2010/main" val="2425921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4E03B1-74FB-4678-962B-EDE2B0293667}" type="datetimeFigureOut">
              <a:rPr lang="en-US" smtClean="0"/>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6FEA5E-14D5-4834-A41A-4F5EF2B64398}" type="slidenum">
              <a:rPr lang="en-US" smtClean="0"/>
              <a:t>‹#›</a:t>
            </a:fld>
            <a:endParaRPr lang="en-US"/>
          </a:p>
        </p:txBody>
      </p:sp>
    </p:spTree>
    <p:extLst>
      <p:ext uri="{BB962C8B-B14F-4D97-AF65-F5344CB8AC3E}">
        <p14:creationId xmlns:p14="http://schemas.microsoft.com/office/powerpoint/2010/main" val="2289660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E03B1-74FB-4678-962B-EDE2B0293667}" type="datetimeFigureOut">
              <a:rPr lang="en-US" smtClean="0"/>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6FEA5E-14D5-4834-A41A-4F5EF2B64398}" type="slidenum">
              <a:rPr lang="en-US" smtClean="0"/>
              <a:t>‹#›</a:t>
            </a:fld>
            <a:endParaRPr lang="en-US"/>
          </a:p>
        </p:txBody>
      </p:sp>
    </p:spTree>
    <p:extLst>
      <p:ext uri="{BB962C8B-B14F-4D97-AF65-F5344CB8AC3E}">
        <p14:creationId xmlns:p14="http://schemas.microsoft.com/office/powerpoint/2010/main" val="345756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914400"/>
            <a:ext cx="2211884" cy="3200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974853"/>
            <a:ext cx="3471863" cy="974725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4114800"/>
            <a:ext cx="2211884" cy="762317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E4E03B1-74FB-4678-962B-EDE2B0293667}"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FEA5E-14D5-4834-A41A-4F5EF2B64398}" type="slidenum">
              <a:rPr lang="en-US" smtClean="0"/>
              <a:t>‹#›</a:t>
            </a:fld>
            <a:endParaRPr lang="en-US"/>
          </a:p>
        </p:txBody>
      </p:sp>
    </p:spTree>
    <p:extLst>
      <p:ext uri="{BB962C8B-B14F-4D97-AF65-F5344CB8AC3E}">
        <p14:creationId xmlns:p14="http://schemas.microsoft.com/office/powerpoint/2010/main" val="486147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914400"/>
            <a:ext cx="2211884" cy="3200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974853"/>
            <a:ext cx="3471863" cy="974725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4114800"/>
            <a:ext cx="2211884" cy="762317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E4E03B1-74FB-4678-962B-EDE2B0293667}"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FEA5E-14D5-4834-A41A-4F5EF2B64398}" type="slidenum">
              <a:rPr lang="en-US" smtClean="0"/>
              <a:t>‹#›</a:t>
            </a:fld>
            <a:endParaRPr lang="en-US"/>
          </a:p>
        </p:txBody>
      </p:sp>
    </p:spTree>
    <p:extLst>
      <p:ext uri="{BB962C8B-B14F-4D97-AF65-F5344CB8AC3E}">
        <p14:creationId xmlns:p14="http://schemas.microsoft.com/office/powerpoint/2010/main" val="323883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730253"/>
            <a:ext cx="5915025"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651250"/>
            <a:ext cx="5915025"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2712703"/>
            <a:ext cx="1543050" cy="730250"/>
          </a:xfrm>
          <a:prstGeom prst="rect">
            <a:avLst/>
          </a:prstGeom>
        </p:spPr>
        <p:txBody>
          <a:bodyPr vert="horz" lIns="91440" tIns="45720" rIns="91440" bIns="45720" rtlCol="0" anchor="ctr"/>
          <a:lstStyle>
            <a:lvl1pPr algn="l">
              <a:defRPr sz="900">
                <a:solidFill>
                  <a:schemeClr val="tx1">
                    <a:tint val="75000"/>
                  </a:schemeClr>
                </a:solidFill>
              </a:defRPr>
            </a:lvl1pPr>
          </a:lstStyle>
          <a:p>
            <a:fld id="{CE4E03B1-74FB-4678-962B-EDE2B0293667}" type="datetimeFigureOut">
              <a:rPr lang="en-US" smtClean="0"/>
              <a:t>6/19/2020</a:t>
            </a:fld>
            <a:endParaRPr lang="en-US"/>
          </a:p>
        </p:txBody>
      </p:sp>
      <p:sp>
        <p:nvSpPr>
          <p:cNvPr id="5" name="Footer Placeholder 4"/>
          <p:cNvSpPr>
            <a:spLocks noGrp="1"/>
          </p:cNvSpPr>
          <p:nvPr>
            <p:ph type="ftr" sz="quarter" idx="3"/>
          </p:nvPr>
        </p:nvSpPr>
        <p:spPr>
          <a:xfrm>
            <a:off x="2271713" y="12712703"/>
            <a:ext cx="2314575" cy="730250"/>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2712703"/>
            <a:ext cx="1543050" cy="730250"/>
          </a:xfrm>
          <a:prstGeom prst="rect">
            <a:avLst/>
          </a:prstGeom>
        </p:spPr>
        <p:txBody>
          <a:bodyPr vert="horz" lIns="91440" tIns="45720" rIns="91440" bIns="45720" rtlCol="0" anchor="ctr"/>
          <a:lstStyle>
            <a:lvl1pPr algn="r">
              <a:defRPr sz="900">
                <a:solidFill>
                  <a:schemeClr val="tx1">
                    <a:tint val="75000"/>
                  </a:schemeClr>
                </a:solidFill>
              </a:defRPr>
            </a:lvl1pPr>
          </a:lstStyle>
          <a:p>
            <a:fld id="{E36FEA5E-14D5-4834-A41A-4F5EF2B64398}" type="slidenum">
              <a:rPr lang="en-US" smtClean="0"/>
              <a:t>‹#›</a:t>
            </a:fld>
            <a:endParaRPr lang="en-US"/>
          </a:p>
        </p:txBody>
      </p:sp>
    </p:spTree>
    <p:extLst>
      <p:ext uri="{BB962C8B-B14F-4D97-AF65-F5344CB8AC3E}">
        <p14:creationId xmlns:p14="http://schemas.microsoft.com/office/powerpoint/2010/main" val="19115057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6" userDrawn="1">
          <p15:clr>
            <a:srgbClr val="F26B43"/>
          </p15:clr>
        </p15:guide>
        <p15:guide id="2" pos="137" userDrawn="1">
          <p15:clr>
            <a:srgbClr val="F26B43"/>
          </p15:clr>
        </p15:guide>
        <p15:guide id="3" pos="4183" userDrawn="1">
          <p15:clr>
            <a:srgbClr val="F26B43"/>
          </p15:clr>
        </p15:guide>
        <p15:guide id="4" orient="horz" pos="853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4" name="Straight Connector 103">
            <a:extLst>
              <a:ext uri="{FF2B5EF4-FFF2-40B4-BE49-F238E27FC236}">
                <a16:creationId xmlns:a16="http://schemas.microsoft.com/office/drawing/2014/main" id="{EE31DDE2-BCF3-B94E-9BAC-C276CCF0D2CA}"/>
              </a:ext>
            </a:extLst>
          </p:cNvPr>
          <p:cNvCxnSpPr>
            <a:cxnSpLocks/>
          </p:cNvCxnSpPr>
          <p:nvPr/>
        </p:nvCxnSpPr>
        <p:spPr>
          <a:xfrm>
            <a:off x="1079499" y="7048111"/>
            <a:ext cx="4632075" cy="0"/>
          </a:xfrm>
          <a:prstGeom prst="line">
            <a:avLst/>
          </a:prstGeom>
          <a:ln w="12700" cap="rnd">
            <a:solidFill>
              <a:srgbClr val="EAEAEA"/>
            </a:solidFill>
            <a:prstDash val="sysDash"/>
            <a:round/>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BD323AAC-EDFE-2C4D-AD26-CA5F146FB4FF}"/>
              </a:ext>
            </a:extLst>
          </p:cNvPr>
          <p:cNvCxnSpPr>
            <a:cxnSpLocks/>
          </p:cNvCxnSpPr>
          <p:nvPr/>
        </p:nvCxnSpPr>
        <p:spPr>
          <a:xfrm>
            <a:off x="1079499" y="4671596"/>
            <a:ext cx="4778720" cy="0"/>
          </a:xfrm>
          <a:prstGeom prst="line">
            <a:avLst/>
          </a:prstGeom>
          <a:ln w="12700" cap="rnd">
            <a:solidFill>
              <a:srgbClr val="EAEAEA"/>
            </a:solidFill>
            <a:prstDash val="sysDash"/>
            <a:round/>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BA4B913-9E3F-1249-936F-CC0510197901}"/>
              </a:ext>
            </a:extLst>
          </p:cNvPr>
          <p:cNvCxnSpPr>
            <a:cxnSpLocks/>
          </p:cNvCxnSpPr>
          <p:nvPr/>
        </p:nvCxnSpPr>
        <p:spPr>
          <a:xfrm>
            <a:off x="1079499" y="9406519"/>
            <a:ext cx="4632075" cy="0"/>
          </a:xfrm>
          <a:prstGeom prst="line">
            <a:avLst/>
          </a:prstGeom>
          <a:ln w="12700" cap="rnd">
            <a:solidFill>
              <a:srgbClr val="EAEAEA"/>
            </a:solidFill>
            <a:prstDash val="sysDash"/>
            <a:round/>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D477198-3C1E-C34E-9979-AA3C8A5DFE98}"/>
              </a:ext>
            </a:extLst>
          </p:cNvPr>
          <p:cNvCxnSpPr>
            <a:cxnSpLocks/>
          </p:cNvCxnSpPr>
          <p:nvPr/>
        </p:nvCxnSpPr>
        <p:spPr>
          <a:xfrm>
            <a:off x="1079499" y="11784429"/>
            <a:ext cx="4632075" cy="0"/>
          </a:xfrm>
          <a:prstGeom prst="line">
            <a:avLst/>
          </a:prstGeom>
          <a:ln w="12700" cap="rnd">
            <a:solidFill>
              <a:srgbClr val="EAEAEA"/>
            </a:solidFill>
            <a:prstDash val="sysDash"/>
            <a:round/>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D15CCCE3-41F4-9E49-B858-184DE7B7FA41}"/>
              </a:ext>
            </a:extLst>
          </p:cNvPr>
          <p:cNvSpPr/>
          <p:nvPr/>
        </p:nvSpPr>
        <p:spPr>
          <a:xfrm>
            <a:off x="-1" y="-1"/>
            <a:ext cx="6858001" cy="30001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9" name="Straight Connector 1048">
            <a:extLst>
              <a:ext uri="{FF2B5EF4-FFF2-40B4-BE49-F238E27FC236}">
                <a16:creationId xmlns:a16="http://schemas.microsoft.com/office/drawing/2014/main" id="{7C125B02-1D60-4B86-BDCC-BF9FB928A20D}"/>
              </a:ext>
            </a:extLst>
          </p:cNvPr>
          <p:cNvCxnSpPr>
            <a:cxnSpLocks/>
            <a:stCxn id="173" idx="0"/>
            <a:endCxn id="164" idx="4"/>
          </p:cNvCxnSpPr>
          <p:nvPr/>
        </p:nvCxnSpPr>
        <p:spPr>
          <a:xfrm flipV="1">
            <a:off x="580196" y="4340532"/>
            <a:ext cx="0" cy="6409768"/>
          </a:xfrm>
          <a:prstGeom prst="line">
            <a:avLst/>
          </a:prstGeom>
          <a:ln w="12700" cap="rnd">
            <a:solidFill>
              <a:srgbClr val="742774"/>
            </a:solidFill>
            <a:prstDash val="sysDash"/>
            <a:round/>
          </a:ln>
        </p:spPr>
        <p:style>
          <a:lnRef idx="1">
            <a:schemeClr val="accent1"/>
          </a:lnRef>
          <a:fillRef idx="0">
            <a:schemeClr val="accent1"/>
          </a:fillRef>
          <a:effectRef idx="0">
            <a:schemeClr val="accent1"/>
          </a:effectRef>
          <a:fontRef idx="minor">
            <a:schemeClr val="tx1"/>
          </a:fontRef>
        </p:style>
      </p:cxnSp>
      <p:sp>
        <p:nvSpPr>
          <p:cNvPr id="134" name="Rectangle 133">
            <a:extLst>
              <a:ext uri="{FF2B5EF4-FFF2-40B4-BE49-F238E27FC236}">
                <a16:creationId xmlns:a16="http://schemas.microsoft.com/office/drawing/2014/main" id="{2BB2D315-B2FC-4FDC-9F26-041C09BB10D5}"/>
              </a:ext>
            </a:extLst>
          </p:cNvPr>
          <p:cNvSpPr/>
          <p:nvPr/>
        </p:nvSpPr>
        <p:spPr>
          <a:xfrm>
            <a:off x="226288" y="655867"/>
            <a:ext cx="3470759" cy="1015663"/>
          </a:xfrm>
          <a:prstGeom prst="rect">
            <a:avLst/>
          </a:prstGeom>
          <a:ln>
            <a:noFill/>
          </a:ln>
        </p:spPr>
        <p:txBody>
          <a:bodyPr wrap="square" lIns="0" tIns="0" rIns="0" bIns="0">
            <a:spAutoFit/>
          </a:bodyPr>
          <a:lstStyle/>
          <a:p>
            <a:pPr>
              <a:spcAft>
                <a:spcPts val="600"/>
              </a:spcAft>
            </a:pPr>
            <a:r>
              <a:rPr lang="en-US" sz="2200" kern="1400" dirty="0">
                <a:solidFill>
                  <a:schemeClr val="bg1"/>
                </a:solidFill>
                <a:latin typeface="+mj-lt"/>
                <a:ea typeface="Times New Roman" panose="02020603050405020304" pitchFamily="18" charset="0"/>
                <a:cs typeface="Times New Roman" panose="02020603050405020304" pitchFamily="18" charset="0"/>
              </a:rPr>
              <a:t>4</a:t>
            </a:r>
            <a:r>
              <a:rPr lang="en-US" sz="2200" kern="0" dirty="0">
                <a:solidFill>
                  <a:schemeClr val="bg1"/>
                </a:solidFill>
                <a:latin typeface="+mj-lt"/>
                <a:ea typeface="Calibri" panose="020F0502020204030204" pitchFamily="34" charset="0"/>
                <a:cs typeface="Times New Roman" panose="02020603050405020304" pitchFamily="18" charset="0"/>
              </a:rPr>
              <a:t> </a:t>
            </a:r>
            <a:r>
              <a:rPr lang="en-US" sz="2200" kern="1400" dirty="0">
                <a:solidFill>
                  <a:schemeClr val="bg1"/>
                </a:solidFill>
                <a:latin typeface="+mj-lt"/>
                <a:ea typeface="Times New Roman" panose="02020603050405020304" pitchFamily="18" charset="0"/>
                <a:cs typeface="Times New Roman" panose="02020603050405020304" pitchFamily="18" charset="0"/>
              </a:rPr>
              <a:t>reasons small</a:t>
            </a:r>
            <a:r>
              <a:rPr lang="en-US" sz="2200" kern="0" dirty="0">
                <a:solidFill>
                  <a:schemeClr val="bg1"/>
                </a:solidFill>
                <a:latin typeface="+mj-lt"/>
                <a:ea typeface="Calibri" panose="020F0502020204030204" pitchFamily="34" charset="0"/>
                <a:cs typeface="Times New Roman" panose="02020603050405020304" pitchFamily="18" charset="0"/>
              </a:rPr>
              <a:t> </a:t>
            </a:r>
            <a:r>
              <a:rPr lang="en-US" sz="2200" kern="1400" dirty="0">
                <a:solidFill>
                  <a:schemeClr val="bg1"/>
                </a:solidFill>
                <a:latin typeface="+mj-lt"/>
                <a:ea typeface="Times New Roman" panose="02020603050405020304" pitchFamily="18" charset="0"/>
                <a:cs typeface="Times New Roman" panose="02020603050405020304" pitchFamily="18" charset="0"/>
              </a:rPr>
              <a:t>businesses </a:t>
            </a:r>
            <a:br>
              <a:rPr lang="en-US" sz="2200" kern="1400" dirty="0">
                <a:solidFill>
                  <a:schemeClr val="bg1"/>
                </a:solidFill>
                <a:latin typeface="+mj-lt"/>
                <a:ea typeface="Times New Roman" panose="02020603050405020304" pitchFamily="18" charset="0"/>
                <a:cs typeface="Times New Roman" panose="02020603050405020304" pitchFamily="18" charset="0"/>
              </a:rPr>
            </a:br>
            <a:r>
              <a:rPr lang="en-US" sz="2200" kern="1400" dirty="0">
                <a:solidFill>
                  <a:schemeClr val="bg1"/>
                </a:solidFill>
                <a:latin typeface="+mj-lt"/>
                <a:ea typeface="Times New Roman" panose="02020603050405020304" pitchFamily="18" charset="0"/>
                <a:cs typeface="Times New Roman" panose="02020603050405020304" pitchFamily="18" charset="0"/>
              </a:rPr>
              <a:t>should innovate with </a:t>
            </a:r>
            <a:br>
              <a:rPr lang="en-US" sz="2200" kern="1400" dirty="0">
                <a:solidFill>
                  <a:schemeClr val="bg1"/>
                </a:solidFill>
                <a:latin typeface="+mj-lt"/>
                <a:ea typeface="Times New Roman" panose="02020603050405020304" pitchFamily="18" charset="0"/>
                <a:cs typeface="Times New Roman" panose="02020603050405020304" pitchFamily="18" charset="0"/>
              </a:rPr>
            </a:br>
            <a:r>
              <a:rPr lang="en-US" sz="2200" kern="1400" dirty="0">
                <a:solidFill>
                  <a:srgbClr val="D59DFF"/>
                </a:solidFill>
                <a:latin typeface="+mj-lt"/>
                <a:ea typeface="Times New Roman" panose="02020603050405020304" pitchFamily="18" charset="0"/>
                <a:cs typeface="Times New Roman" panose="02020603050405020304" pitchFamily="18" charset="0"/>
              </a:rPr>
              <a:t>Power Apps</a:t>
            </a:r>
          </a:p>
        </p:txBody>
      </p:sp>
      <p:sp>
        <p:nvSpPr>
          <p:cNvPr id="135" name="Rectangle 134">
            <a:extLst>
              <a:ext uri="{FF2B5EF4-FFF2-40B4-BE49-F238E27FC236}">
                <a16:creationId xmlns:a16="http://schemas.microsoft.com/office/drawing/2014/main" id="{953421E1-8D66-4596-8BCD-D043D5D23EDB}"/>
              </a:ext>
            </a:extLst>
          </p:cNvPr>
          <p:cNvSpPr/>
          <p:nvPr/>
        </p:nvSpPr>
        <p:spPr>
          <a:xfrm>
            <a:off x="226287" y="3244432"/>
            <a:ext cx="6422956" cy="215444"/>
          </a:xfrm>
          <a:prstGeom prst="rect">
            <a:avLst/>
          </a:prstGeom>
        </p:spPr>
        <p:txBody>
          <a:bodyPr wrap="square" lIns="0" tIns="0" rIns="0" bIns="0">
            <a:spAutoFit/>
          </a:bodyPr>
          <a:lstStyle/>
          <a:p>
            <a:r>
              <a:rPr lang="en-US" sz="1400" b="1" dirty="0">
                <a:latin typeface="Segoe UI" panose="020B0502040204020203" pitchFamily="34" charset="0"/>
                <a:ea typeface="Segoe UI Black" panose="020B0A02040204020203" pitchFamily="34" charset="0"/>
                <a:cs typeface="Segoe UI" panose="020B0502040204020203" pitchFamily="34" charset="0"/>
              </a:rPr>
              <a:t>Here are 4 reasons </a:t>
            </a:r>
            <a:r>
              <a:rPr lang="en-US" sz="1400" b="1" dirty="0">
                <a:solidFill>
                  <a:srgbClr val="742774"/>
                </a:solidFill>
                <a:latin typeface="Segoe UI" panose="020B0502040204020203" pitchFamily="34" charset="0"/>
                <a:ea typeface="Segoe UI Black" panose="020B0A02040204020203" pitchFamily="34" charset="0"/>
                <a:cs typeface="Segoe UI" panose="020B0502040204020203" pitchFamily="34" charset="0"/>
              </a:rPr>
              <a:t>Power Apps </a:t>
            </a:r>
            <a:r>
              <a:rPr lang="en-US" sz="1400" b="1" dirty="0">
                <a:latin typeface="Segoe UI" panose="020B0502040204020203" pitchFamily="34" charset="0"/>
                <a:ea typeface="Segoe UI Black" panose="020B0A02040204020203" pitchFamily="34" charset="0"/>
                <a:cs typeface="Segoe UI" panose="020B0502040204020203" pitchFamily="34" charset="0"/>
              </a:rPr>
              <a:t>could be right for you:</a:t>
            </a:r>
          </a:p>
        </p:txBody>
      </p:sp>
      <p:sp>
        <p:nvSpPr>
          <p:cNvPr id="136" name="Rectangle 135">
            <a:extLst>
              <a:ext uri="{FF2B5EF4-FFF2-40B4-BE49-F238E27FC236}">
                <a16:creationId xmlns:a16="http://schemas.microsoft.com/office/drawing/2014/main" id="{9EB2F010-9495-41F5-83BD-C1F95A7896B5}"/>
              </a:ext>
            </a:extLst>
          </p:cNvPr>
          <p:cNvSpPr/>
          <p:nvPr/>
        </p:nvSpPr>
        <p:spPr>
          <a:xfrm>
            <a:off x="1079498" y="6089450"/>
            <a:ext cx="5561016" cy="574516"/>
          </a:xfrm>
          <a:prstGeom prst="rect">
            <a:avLst/>
          </a:prstGeom>
        </p:spPr>
        <p:txBody>
          <a:bodyPr wrap="square" lIns="0" tIns="0" rIns="0" bIns="0">
            <a:spAutoFit/>
          </a:bodyPr>
          <a:lstStyle/>
          <a:p>
            <a:pPr>
              <a:spcAft>
                <a:spcPts val="400"/>
              </a:spcAft>
            </a:pPr>
            <a:r>
              <a:rPr lang="en-US" sz="1400" b="1" kern="0" dirty="0">
                <a:solidFill>
                  <a:srgbClr val="191919"/>
                </a:solidFill>
                <a:latin typeface="Segoe UI" panose="020B0502040204020203" pitchFamily="34" charset="0"/>
                <a:cs typeface="Segoe UI" panose="020B0502040204020203" pitchFamily="34" charset="0"/>
              </a:rPr>
              <a:t>2. </a:t>
            </a:r>
            <a:r>
              <a:rPr lang="en-US" sz="1400" b="1" kern="0" dirty="0">
                <a:solidFill>
                  <a:srgbClr val="742774"/>
                </a:solidFill>
                <a:latin typeface="Segoe UI" panose="020B0502040204020203" pitchFamily="34" charset="0"/>
                <a:cs typeface="Segoe UI" panose="020B0502040204020203" pitchFamily="34" charset="0"/>
              </a:rPr>
              <a:t>Save money</a:t>
            </a:r>
          </a:p>
          <a:p>
            <a:r>
              <a:rPr lang="en-US" sz="1000" dirty="0">
                <a:solidFill>
                  <a:srgbClr val="191919"/>
                </a:solidFill>
                <a:cs typeface="Times New Roman" panose="02020603050405020304" pitchFamily="18" charset="0"/>
              </a:rPr>
              <a:t>Off-the-shelf software is expensive and often has more functionality than you need. Build custom </a:t>
            </a:r>
            <a:r>
              <a:rPr lang="en-US" sz="1000">
                <a:solidFill>
                  <a:srgbClr val="191919"/>
                </a:solidFill>
                <a:cs typeface="Times New Roman" panose="02020603050405020304" pitchFamily="18" charset="0"/>
              </a:rPr>
              <a:t>apps the </a:t>
            </a:r>
            <a:r>
              <a:rPr lang="en-US" sz="1000" dirty="0">
                <a:solidFill>
                  <a:srgbClr val="191919"/>
                </a:solidFill>
                <a:cs typeface="Times New Roman" panose="02020603050405020304" pitchFamily="18" charset="0"/>
              </a:rPr>
              <a:t>cost-effective way—saving money in development, creation, and future maintenance.</a:t>
            </a:r>
          </a:p>
        </p:txBody>
      </p:sp>
      <p:sp>
        <p:nvSpPr>
          <p:cNvPr id="137" name="Rectangle 136">
            <a:extLst>
              <a:ext uri="{FF2B5EF4-FFF2-40B4-BE49-F238E27FC236}">
                <a16:creationId xmlns:a16="http://schemas.microsoft.com/office/drawing/2014/main" id="{975DE350-D9CD-4EFB-8A2C-C5A3C56F859A}"/>
              </a:ext>
            </a:extLst>
          </p:cNvPr>
          <p:cNvSpPr/>
          <p:nvPr/>
        </p:nvSpPr>
        <p:spPr>
          <a:xfrm>
            <a:off x="1079499" y="8379762"/>
            <a:ext cx="5444918" cy="728405"/>
          </a:xfrm>
          <a:prstGeom prst="rect">
            <a:avLst/>
          </a:prstGeom>
        </p:spPr>
        <p:txBody>
          <a:bodyPr wrap="square" lIns="0" tIns="0" rIns="0" bIns="0">
            <a:spAutoFit/>
          </a:bodyPr>
          <a:lstStyle/>
          <a:p>
            <a:pPr>
              <a:spcAft>
                <a:spcPts val="400"/>
              </a:spcAft>
            </a:pPr>
            <a:r>
              <a:rPr lang="en-US" sz="1400" b="1" kern="0" dirty="0">
                <a:solidFill>
                  <a:srgbClr val="191919"/>
                </a:solidFill>
                <a:latin typeface="Segoe UI" panose="020B0502040204020203" pitchFamily="34" charset="0"/>
                <a:cs typeface="Segoe UI" panose="020B0502040204020203" pitchFamily="34" charset="0"/>
              </a:rPr>
              <a:t>3. </a:t>
            </a:r>
            <a:r>
              <a:rPr lang="en-US" sz="1400" b="1" kern="0" dirty="0">
                <a:solidFill>
                  <a:srgbClr val="742774"/>
                </a:solidFill>
                <a:latin typeface="Segoe UI" panose="020B0502040204020203" pitchFamily="34" charset="0"/>
                <a:cs typeface="Segoe UI" panose="020B0502040204020203" pitchFamily="34" charset="0"/>
              </a:rPr>
              <a:t>Accelerate development</a:t>
            </a:r>
          </a:p>
          <a:p>
            <a:r>
              <a:rPr lang="en-US" sz="1000" dirty="0">
                <a:solidFill>
                  <a:srgbClr val="191919"/>
                </a:solidFill>
                <a:ea typeface="Calibri" panose="020F0502020204030204" pitchFamily="34" charset="0"/>
                <a:cs typeface="Times New Roman" panose="02020603050405020304" pitchFamily="18" charset="0"/>
              </a:rPr>
              <a:t>Creating custom apps can take months or even years. But when your business is growing, you need to be agile. Instead, build an app in hours. Catch up on your backlog or prevent it in the first place with accelerated app development.</a:t>
            </a:r>
          </a:p>
        </p:txBody>
      </p:sp>
      <p:sp>
        <p:nvSpPr>
          <p:cNvPr id="138" name="Rectangle 137">
            <a:extLst>
              <a:ext uri="{FF2B5EF4-FFF2-40B4-BE49-F238E27FC236}">
                <a16:creationId xmlns:a16="http://schemas.microsoft.com/office/drawing/2014/main" id="{F6726E38-2024-4683-B79C-743CDA6EFB99}"/>
              </a:ext>
            </a:extLst>
          </p:cNvPr>
          <p:cNvSpPr/>
          <p:nvPr/>
        </p:nvSpPr>
        <p:spPr>
          <a:xfrm>
            <a:off x="1079498" y="10825838"/>
            <a:ext cx="5561016" cy="574516"/>
          </a:xfrm>
          <a:prstGeom prst="rect">
            <a:avLst/>
          </a:prstGeom>
        </p:spPr>
        <p:txBody>
          <a:bodyPr wrap="square" lIns="0" tIns="0" rIns="0" bIns="0">
            <a:spAutoFit/>
          </a:bodyPr>
          <a:lstStyle/>
          <a:p>
            <a:pPr>
              <a:spcAft>
                <a:spcPts val="400"/>
              </a:spcAft>
            </a:pPr>
            <a:r>
              <a:rPr lang="en-US" sz="1400" b="1" kern="0" dirty="0">
                <a:solidFill>
                  <a:srgbClr val="191919"/>
                </a:solidFill>
                <a:latin typeface="Segoe UI" panose="020B0502040204020203" pitchFamily="34" charset="0"/>
                <a:cs typeface="Segoe UI" panose="020B0502040204020203" pitchFamily="34" charset="0"/>
              </a:rPr>
              <a:t>4. </a:t>
            </a:r>
            <a:r>
              <a:rPr lang="en-US" sz="1400" b="1" kern="0" dirty="0">
                <a:solidFill>
                  <a:srgbClr val="742774"/>
                </a:solidFill>
                <a:latin typeface="Segoe UI" panose="020B0502040204020203" pitchFamily="34" charset="0"/>
                <a:cs typeface="Segoe UI" panose="020B0502040204020203" pitchFamily="34" charset="0"/>
              </a:rPr>
              <a:t>Scale</a:t>
            </a:r>
          </a:p>
          <a:p>
            <a:r>
              <a:rPr lang="en-US" sz="1000" dirty="0">
                <a:solidFill>
                  <a:srgbClr val="191919"/>
                </a:solidFill>
                <a:ea typeface="Calibri" panose="020F0502020204030204" pitchFamily="34" charset="0"/>
                <a:cs typeface="Times New Roman" panose="02020603050405020304" pitchFamily="18" charset="0"/>
              </a:rPr>
              <a:t>As your business grows, your apps need to grow with you. It’s also vital that you keep up </a:t>
            </a:r>
            <a:br>
              <a:rPr lang="en-US" sz="1000" dirty="0">
                <a:solidFill>
                  <a:srgbClr val="191919"/>
                </a:solidFill>
                <a:ea typeface="Calibri" panose="020F0502020204030204" pitchFamily="34" charset="0"/>
                <a:cs typeface="Times New Roman" panose="02020603050405020304" pitchFamily="18" charset="0"/>
              </a:rPr>
            </a:br>
            <a:r>
              <a:rPr lang="en-US" sz="1000" dirty="0">
                <a:solidFill>
                  <a:srgbClr val="191919"/>
                </a:solidFill>
                <a:ea typeface="Calibri" panose="020F0502020204030204" pitchFamily="34" charset="0"/>
                <a:cs typeface="Times New Roman" panose="02020603050405020304" pitchFamily="18" charset="0"/>
              </a:rPr>
              <a:t>with security and compliance requirements. Scale while also staying on top of management.</a:t>
            </a:r>
          </a:p>
        </p:txBody>
      </p:sp>
      <p:sp>
        <p:nvSpPr>
          <p:cNvPr id="139" name="Rectangle 138">
            <a:extLst>
              <a:ext uri="{FF2B5EF4-FFF2-40B4-BE49-F238E27FC236}">
                <a16:creationId xmlns:a16="http://schemas.microsoft.com/office/drawing/2014/main" id="{985255F0-D41C-4441-BA14-4CA7C620ACB8}"/>
              </a:ext>
            </a:extLst>
          </p:cNvPr>
          <p:cNvSpPr/>
          <p:nvPr/>
        </p:nvSpPr>
        <p:spPr>
          <a:xfrm>
            <a:off x="1079498" y="3644312"/>
            <a:ext cx="5561016" cy="728405"/>
          </a:xfrm>
          <a:prstGeom prst="rect">
            <a:avLst/>
          </a:prstGeom>
        </p:spPr>
        <p:txBody>
          <a:bodyPr wrap="square" lIns="0" tIns="0" rIns="0" bIns="0">
            <a:spAutoFit/>
          </a:bodyPr>
          <a:lstStyle/>
          <a:p>
            <a:pPr>
              <a:spcAft>
                <a:spcPts val="400"/>
              </a:spcAft>
            </a:pPr>
            <a:r>
              <a:rPr lang="en-US" sz="1400" b="1" kern="0" dirty="0">
                <a:solidFill>
                  <a:srgbClr val="191919"/>
                </a:solidFill>
                <a:latin typeface="Segoe UI" panose="020B0502040204020203" pitchFamily="34" charset="0"/>
                <a:cs typeface="Segoe UI" panose="020B0502040204020203" pitchFamily="34" charset="0"/>
              </a:rPr>
              <a:t>1. </a:t>
            </a:r>
            <a:r>
              <a:rPr lang="en-US" sz="1400" b="1" kern="0" dirty="0">
                <a:solidFill>
                  <a:srgbClr val="742774"/>
                </a:solidFill>
                <a:latin typeface="Segoe UI" panose="020B0502040204020203" pitchFamily="34" charset="0"/>
                <a:ea typeface="Times New Roman" panose="02020603050405020304" pitchFamily="18" charset="0"/>
                <a:cs typeface="Segoe UI" panose="020B0502040204020203" pitchFamily="34" charset="0"/>
              </a:rPr>
              <a:t>Use existing talent</a:t>
            </a:r>
          </a:p>
          <a:p>
            <a:r>
              <a:rPr lang="en-US" sz="1000" dirty="0">
                <a:solidFill>
                  <a:srgbClr val="191919"/>
                </a:solidFill>
                <a:ea typeface="Calibri" panose="020F0502020204030204" pitchFamily="34" charset="0"/>
                <a:cs typeface="Times New Roman" panose="02020603050405020304" pitchFamily="18" charset="0"/>
              </a:rPr>
              <a:t>You have talented people on your staff—empower them to do more! All your employees </a:t>
            </a:r>
            <a:br>
              <a:rPr lang="en-US" sz="1000" dirty="0">
                <a:solidFill>
                  <a:srgbClr val="191919"/>
                </a:solidFill>
                <a:ea typeface="Calibri" panose="020F0502020204030204" pitchFamily="34" charset="0"/>
                <a:cs typeface="Times New Roman" panose="02020603050405020304" pitchFamily="18" charset="0"/>
              </a:rPr>
            </a:br>
            <a:r>
              <a:rPr lang="en-US" sz="1000" dirty="0">
                <a:solidFill>
                  <a:srgbClr val="191919"/>
                </a:solidFill>
                <a:ea typeface="Calibri" panose="020F0502020204030204" pitchFamily="34" charset="0"/>
                <a:cs typeface="Times New Roman" panose="02020603050405020304" pitchFamily="18" charset="0"/>
              </a:rPr>
              <a:t>can become citizen developers and problem solvers. Eliminate the IT skills gap so your team </a:t>
            </a:r>
            <a:br>
              <a:rPr lang="en-US" sz="1000" dirty="0">
                <a:solidFill>
                  <a:srgbClr val="191919"/>
                </a:solidFill>
                <a:ea typeface="Calibri" panose="020F0502020204030204" pitchFamily="34" charset="0"/>
                <a:cs typeface="Times New Roman" panose="02020603050405020304" pitchFamily="18" charset="0"/>
              </a:rPr>
            </a:br>
            <a:r>
              <a:rPr lang="en-US" sz="1000" dirty="0">
                <a:solidFill>
                  <a:srgbClr val="191919"/>
                </a:solidFill>
                <a:ea typeface="Calibri" panose="020F0502020204030204" pitchFamily="34" charset="0"/>
                <a:cs typeface="Times New Roman" panose="02020603050405020304" pitchFamily="18" charset="0"/>
              </a:rPr>
              <a:t>can build apps with minimal training.</a:t>
            </a:r>
          </a:p>
        </p:txBody>
      </p:sp>
      <p:grpSp>
        <p:nvGrpSpPr>
          <p:cNvPr id="1044" name="Group 1043">
            <a:extLst>
              <a:ext uri="{FF2B5EF4-FFF2-40B4-BE49-F238E27FC236}">
                <a16:creationId xmlns:a16="http://schemas.microsoft.com/office/drawing/2014/main" id="{300EB882-9208-4AA4-B4C3-EB17889EF9D2}"/>
              </a:ext>
            </a:extLst>
          </p:cNvPr>
          <p:cNvGrpSpPr/>
          <p:nvPr/>
        </p:nvGrpSpPr>
        <p:grpSpPr>
          <a:xfrm>
            <a:off x="3840642" y="669011"/>
            <a:ext cx="2791070" cy="2412552"/>
            <a:chOff x="3511195" y="710970"/>
            <a:chExt cx="2201928" cy="1903308"/>
          </a:xfrm>
        </p:grpSpPr>
        <p:sp>
          <p:nvSpPr>
            <p:cNvPr id="141" name="Arc 140">
              <a:extLst>
                <a:ext uri="{FF2B5EF4-FFF2-40B4-BE49-F238E27FC236}">
                  <a16:creationId xmlns:a16="http://schemas.microsoft.com/office/drawing/2014/main" id="{D935AEC0-4B87-4253-BE87-98BE2710B0E3}"/>
                </a:ext>
              </a:extLst>
            </p:cNvPr>
            <p:cNvSpPr/>
            <p:nvPr/>
          </p:nvSpPr>
          <p:spPr bwMode="auto">
            <a:xfrm>
              <a:off x="3743368" y="873798"/>
              <a:ext cx="1740482" cy="1740480"/>
            </a:xfrm>
            <a:prstGeom prst="arc">
              <a:avLst>
                <a:gd name="adj1" fmla="val 10814959"/>
                <a:gd name="adj2" fmla="val 0"/>
              </a:avLst>
            </a:prstGeom>
            <a:ln w="12700" cap="rnd">
              <a:solidFill>
                <a:schemeClr val="bg1"/>
              </a:solidFill>
              <a:prstDash val="sysDash"/>
              <a:round/>
            </a:ln>
          </p:spPr>
          <p:style>
            <a:lnRef idx="1">
              <a:schemeClr val="accent1"/>
            </a:lnRef>
            <a:fillRef idx="0">
              <a:schemeClr val="accent1"/>
            </a:fillRef>
            <a:effectRef idx="0">
              <a:schemeClr val="accent1"/>
            </a:effectRef>
            <a:fontRef idx="minor">
              <a:schemeClr val="tx1"/>
            </a:fontRef>
          </p:style>
          <p:txBody>
            <a:bodyPr rot="0" spcFirstLastPara="0" vert="horz" wrap="square" lIns="164502" tIns="131603" rIns="164502" bIns="131603" numCol="1" spcCol="0" rtlCol="0" fromWordArt="0" anchor="ctr" anchorCtr="0" forceAA="0" compatLnSpc="1">
              <a:prstTxWarp prst="textNoShape">
                <a:avLst/>
              </a:prstTxWarp>
              <a:noAutofit/>
            </a:bodyPr>
            <a:lstStyle/>
            <a:p>
              <a:pPr defTabSz="838651" fontAlgn="base">
                <a:spcBef>
                  <a:spcPct val="0"/>
                </a:spcBef>
                <a:spcAft>
                  <a:spcPct val="0"/>
                </a:spcAft>
                <a:defRPr/>
              </a:pPr>
              <a:endParaRPr lang="en-US" sz="1799">
                <a:solidFill>
                  <a:schemeClr val="bg1"/>
                </a:solidFill>
                <a:latin typeface="Segoe UI"/>
                <a:cs typeface="Segoe UI" pitchFamily="34" charset="0"/>
              </a:endParaRPr>
            </a:p>
          </p:txBody>
        </p:sp>
        <p:cxnSp>
          <p:nvCxnSpPr>
            <p:cNvPr id="142" name="Straight Connector 141">
              <a:extLst>
                <a:ext uri="{FF2B5EF4-FFF2-40B4-BE49-F238E27FC236}">
                  <a16:creationId xmlns:a16="http://schemas.microsoft.com/office/drawing/2014/main" id="{DE50C5D7-8374-409D-AFCA-F2BC298ECA49}"/>
                </a:ext>
              </a:extLst>
            </p:cNvPr>
            <p:cNvCxnSpPr>
              <a:cxnSpLocks/>
            </p:cNvCxnSpPr>
            <p:nvPr/>
          </p:nvCxnSpPr>
          <p:spPr>
            <a:xfrm>
              <a:off x="3748088" y="1554835"/>
              <a:ext cx="803599" cy="207148"/>
            </a:xfrm>
            <a:prstGeom prst="line">
              <a:avLst/>
            </a:prstGeom>
            <a:ln w="12700" cap="rnd">
              <a:solidFill>
                <a:schemeClr val="bg1"/>
              </a:solidFill>
              <a:prstDash val="sysDash"/>
              <a:round/>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BBF021F6-ED32-456C-8458-B359E52134EC}"/>
                </a:ext>
              </a:extLst>
            </p:cNvPr>
            <p:cNvCxnSpPr>
              <a:cxnSpLocks/>
            </p:cNvCxnSpPr>
            <p:nvPr/>
          </p:nvCxnSpPr>
          <p:spPr>
            <a:xfrm>
              <a:off x="4226719" y="966666"/>
              <a:ext cx="337849" cy="764219"/>
            </a:xfrm>
            <a:prstGeom prst="line">
              <a:avLst/>
            </a:prstGeom>
            <a:ln w="12700" cap="rnd">
              <a:solidFill>
                <a:schemeClr val="bg1"/>
              </a:solidFill>
              <a:prstDash val="sysDash"/>
              <a:round/>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2B8424E5-80B6-4389-B7B0-B46E40AFC91C}"/>
                </a:ext>
              </a:extLst>
            </p:cNvPr>
            <p:cNvCxnSpPr>
              <a:cxnSpLocks/>
            </p:cNvCxnSpPr>
            <p:nvPr/>
          </p:nvCxnSpPr>
          <p:spPr>
            <a:xfrm flipH="1">
              <a:off x="4625464" y="966666"/>
              <a:ext cx="337849" cy="764219"/>
            </a:xfrm>
            <a:prstGeom prst="line">
              <a:avLst/>
            </a:prstGeom>
            <a:ln w="12700" cap="rnd">
              <a:solidFill>
                <a:schemeClr val="bg1"/>
              </a:solidFill>
              <a:prstDash val="sysDash"/>
              <a:round/>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F054794C-63DA-4E2D-BCC8-CDBAA6F31F45}"/>
                </a:ext>
              </a:extLst>
            </p:cNvPr>
            <p:cNvCxnSpPr>
              <a:cxnSpLocks/>
            </p:cNvCxnSpPr>
            <p:nvPr/>
          </p:nvCxnSpPr>
          <p:spPr>
            <a:xfrm flipH="1">
              <a:off x="4630551" y="1554835"/>
              <a:ext cx="803599" cy="207148"/>
            </a:xfrm>
            <a:prstGeom prst="line">
              <a:avLst/>
            </a:prstGeom>
            <a:ln w="12700" cap="rnd">
              <a:solidFill>
                <a:schemeClr val="bg1"/>
              </a:solidFill>
              <a:prstDash val="sysDash"/>
              <a:round/>
            </a:ln>
          </p:spPr>
          <p:style>
            <a:lnRef idx="1">
              <a:schemeClr val="accent1"/>
            </a:lnRef>
            <a:fillRef idx="0">
              <a:schemeClr val="accent1"/>
            </a:fillRef>
            <a:effectRef idx="0">
              <a:schemeClr val="accent1"/>
            </a:effectRef>
            <a:fontRef idx="minor">
              <a:schemeClr val="tx1"/>
            </a:fontRef>
          </p:style>
        </p:cxnSp>
        <p:grpSp>
          <p:nvGrpSpPr>
            <p:cNvPr id="146" name="Group 145">
              <a:extLst>
                <a:ext uri="{FF2B5EF4-FFF2-40B4-BE49-F238E27FC236}">
                  <a16:creationId xmlns:a16="http://schemas.microsoft.com/office/drawing/2014/main" id="{A1FA9BE6-48F6-4767-9A4D-854B810CCEA6}"/>
                </a:ext>
              </a:extLst>
            </p:cNvPr>
            <p:cNvGrpSpPr>
              <a:grpSpLocks noChangeAspect="1"/>
            </p:cNvGrpSpPr>
            <p:nvPr/>
          </p:nvGrpSpPr>
          <p:grpSpPr>
            <a:xfrm>
              <a:off x="4181178" y="1347495"/>
              <a:ext cx="828972" cy="828972"/>
              <a:chOff x="5216173" y="2901969"/>
              <a:chExt cx="1715723" cy="1715723"/>
            </a:xfrm>
            <a:effectLst/>
          </p:grpSpPr>
          <p:sp>
            <p:nvSpPr>
              <p:cNvPr id="147" name="Oval 146">
                <a:extLst>
                  <a:ext uri="{FF2B5EF4-FFF2-40B4-BE49-F238E27FC236}">
                    <a16:creationId xmlns:a16="http://schemas.microsoft.com/office/drawing/2014/main" id="{A10D4569-6A01-41F4-A66F-D1D96B78CE19}"/>
                  </a:ext>
                </a:extLst>
              </p:cNvPr>
              <p:cNvSpPr/>
              <p:nvPr/>
            </p:nvSpPr>
            <p:spPr bwMode="auto">
              <a:xfrm>
                <a:off x="5216173" y="2901969"/>
                <a:ext cx="1715723" cy="1715723"/>
              </a:xfrm>
              <a:prstGeom prst="ellipse">
                <a:avLst/>
              </a:prstGeom>
              <a:solidFill>
                <a:srgbClr val="742774"/>
              </a:solidFill>
              <a:ln w="9525">
                <a:solidFill>
                  <a:schemeClr val="bg1"/>
                </a:solidFill>
              </a:ln>
              <a:effectLst/>
            </p:spPr>
            <p:style>
              <a:lnRef idx="1">
                <a:schemeClr val="accent2"/>
              </a:lnRef>
              <a:fillRef idx="3">
                <a:schemeClr val="accent2"/>
              </a:fillRef>
              <a:effectRef idx="2">
                <a:schemeClr val="accent2"/>
              </a:effectRef>
              <a:fontRef idx="minor">
                <a:schemeClr val="lt1"/>
              </a:fontRef>
            </p:style>
            <p:txBody>
              <a:bodyPr rot="0" spcFirstLastPara="0" vert="horz" wrap="square" lIns="164502" tIns="131603" rIns="164502" bIns="131603" numCol="1" spcCol="0" rtlCol="0" fromWordArt="0" anchor="ctr" anchorCtr="0" forceAA="0" compatLnSpc="1">
                <a:prstTxWarp prst="textNoShape">
                  <a:avLst/>
                </a:prstTxWarp>
                <a:noAutofit/>
              </a:bodyPr>
              <a:lstStyle/>
              <a:p>
                <a:pPr defTabSz="838651" fontAlgn="base">
                  <a:spcBef>
                    <a:spcPct val="0"/>
                  </a:spcBef>
                  <a:spcAft>
                    <a:spcPct val="0"/>
                  </a:spcAft>
                  <a:defRPr/>
                </a:pPr>
                <a:endParaRPr lang="en-US" sz="1799" dirty="0">
                  <a:gradFill>
                    <a:gsLst>
                      <a:gs pos="0">
                        <a:srgbClr val="FFFFFF"/>
                      </a:gs>
                      <a:gs pos="100000">
                        <a:srgbClr val="FFFFFF"/>
                      </a:gs>
                    </a:gsLst>
                    <a:lin ang="5400000" scaled="0"/>
                  </a:gradFill>
                  <a:latin typeface="Segoe UI"/>
                  <a:cs typeface="Segoe UI" pitchFamily="34" charset="0"/>
                </a:endParaRPr>
              </a:p>
            </p:txBody>
          </p:sp>
          <p:grpSp>
            <p:nvGrpSpPr>
              <p:cNvPr id="148" name="Group 4">
                <a:extLst>
                  <a:ext uri="{FF2B5EF4-FFF2-40B4-BE49-F238E27FC236}">
                    <a16:creationId xmlns:a16="http://schemas.microsoft.com/office/drawing/2014/main" id="{8FC86CB7-51BB-451A-872D-EDFF9C93343C}"/>
                  </a:ext>
                </a:extLst>
              </p:cNvPr>
              <p:cNvGrpSpPr>
                <a:grpSpLocks noChangeAspect="1"/>
              </p:cNvGrpSpPr>
              <p:nvPr/>
            </p:nvGrpSpPr>
            <p:grpSpPr bwMode="auto">
              <a:xfrm>
                <a:off x="5681957" y="3458106"/>
                <a:ext cx="784088" cy="603380"/>
                <a:chOff x="2880" y="2176"/>
                <a:chExt cx="256" cy="197"/>
              </a:xfrm>
              <a:solidFill>
                <a:srgbClr val="D2D2D2"/>
              </a:solidFill>
            </p:grpSpPr>
            <p:sp>
              <p:nvSpPr>
                <p:cNvPr id="149" name="Freeform 5">
                  <a:extLst>
                    <a:ext uri="{FF2B5EF4-FFF2-40B4-BE49-F238E27FC236}">
                      <a16:creationId xmlns:a16="http://schemas.microsoft.com/office/drawing/2014/main" id="{6D4C92E1-36F7-43E0-A901-B5E8FA0BA65E}"/>
                    </a:ext>
                  </a:extLst>
                </p:cNvPr>
                <p:cNvSpPr>
                  <a:spLocks/>
                </p:cNvSpPr>
                <p:nvPr/>
              </p:nvSpPr>
              <p:spPr bwMode="auto">
                <a:xfrm>
                  <a:off x="3017" y="2320"/>
                  <a:ext cx="52" cy="53"/>
                </a:xfrm>
                <a:custGeom>
                  <a:avLst/>
                  <a:gdLst>
                    <a:gd name="T0" fmla="*/ 79 w 130"/>
                    <a:gd name="T1" fmla="*/ 8 h 129"/>
                    <a:gd name="T2" fmla="*/ 51 w 130"/>
                    <a:gd name="T3" fmla="*/ 8 h 129"/>
                    <a:gd name="T4" fmla="*/ 8 w 130"/>
                    <a:gd name="T5" fmla="*/ 50 h 129"/>
                    <a:gd name="T6" fmla="*/ 8 w 130"/>
                    <a:gd name="T7" fmla="*/ 79 h 129"/>
                    <a:gd name="T8" fmla="*/ 51 w 130"/>
                    <a:gd name="T9" fmla="*/ 122 h 129"/>
                    <a:gd name="T10" fmla="*/ 79 w 130"/>
                    <a:gd name="T11" fmla="*/ 122 h 129"/>
                    <a:gd name="T12" fmla="*/ 122 w 130"/>
                    <a:gd name="T13" fmla="*/ 79 h 129"/>
                    <a:gd name="T14" fmla="*/ 122 w 130"/>
                    <a:gd name="T15" fmla="*/ 50 h 129"/>
                    <a:gd name="T16" fmla="*/ 79 w 130"/>
                    <a:gd name="T17" fmla="*/ 8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129">
                      <a:moveTo>
                        <a:pt x="79" y="8"/>
                      </a:moveTo>
                      <a:cubicBezTo>
                        <a:pt x="71" y="0"/>
                        <a:pt x="59" y="0"/>
                        <a:pt x="51" y="8"/>
                      </a:cubicBezTo>
                      <a:cubicBezTo>
                        <a:pt x="8" y="50"/>
                        <a:pt x="8" y="50"/>
                        <a:pt x="8" y="50"/>
                      </a:cubicBezTo>
                      <a:cubicBezTo>
                        <a:pt x="0" y="58"/>
                        <a:pt x="0" y="71"/>
                        <a:pt x="8" y="79"/>
                      </a:cubicBezTo>
                      <a:cubicBezTo>
                        <a:pt x="51" y="122"/>
                        <a:pt x="51" y="122"/>
                        <a:pt x="51" y="122"/>
                      </a:cubicBezTo>
                      <a:cubicBezTo>
                        <a:pt x="59" y="129"/>
                        <a:pt x="71" y="129"/>
                        <a:pt x="79" y="122"/>
                      </a:cubicBezTo>
                      <a:cubicBezTo>
                        <a:pt x="122" y="79"/>
                        <a:pt x="122" y="79"/>
                        <a:pt x="122" y="79"/>
                      </a:cubicBezTo>
                      <a:cubicBezTo>
                        <a:pt x="130" y="71"/>
                        <a:pt x="130" y="58"/>
                        <a:pt x="122" y="50"/>
                      </a:cubicBezTo>
                      <a:lnTo>
                        <a:pt x="79"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4" tIns="45706" rIns="91414" bIns="45706" numCol="1" anchor="t" anchorCtr="0" compatLnSpc="1">
                  <a:prstTxWarp prst="textNoShape">
                    <a:avLst/>
                  </a:prstTxWarp>
                </a:bodyPr>
                <a:lstStyle/>
                <a:p>
                  <a:pPr defTabSz="914049">
                    <a:defRPr/>
                  </a:pPr>
                  <a:endParaRPr lang="en-US" kern="0">
                    <a:solidFill>
                      <a:srgbClr val="505050"/>
                    </a:solidFill>
                    <a:latin typeface="Segoe UI"/>
                  </a:endParaRPr>
                </a:p>
              </p:txBody>
            </p:sp>
            <p:sp>
              <p:nvSpPr>
                <p:cNvPr id="150" name="Freeform 6">
                  <a:extLst>
                    <a:ext uri="{FF2B5EF4-FFF2-40B4-BE49-F238E27FC236}">
                      <a16:creationId xmlns:a16="http://schemas.microsoft.com/office/drawing/2014/main" id="{790ECCAC-95FF-4743-BFD1-FE97CB217421}"/>
                    </a:ext>
                  </a:extLst>
                </p:cNvPr>
                <p:cNvSpPr>
                  <a:spLocks/>
                </p:cNvSpPr>
                <p:nvPr/>
              </p:nvSpPr>
              <p:spPr bwMode="auto">
                <a:xfrm>
                  <a:off x="3053" y="2283"/>
                  <a:ext cx="52" cy="53"/>
                </a:xfrm>
                <a:custGeom>
                  <a:avLst/>
                  <a:gdLst>
                    <a:gd name="T0" fmla="*/ 79 w 130"/>
                    <a:gd name="T1" fmla="*/ 8 h 129"/>
                    <a:gd name="T2" fmla="*/ 51 w 130"/>
                    <a:gd name="T3" fmla="*/ 8 h 129"/>
                    <a:gd name="T4" fmla="*/ 8 w 130"/>
                    <a:gd name="T5" fmla="*/ 50 h 129"/>
                    <a:gd name="T6" fmla="*/ 8 w 130"/>
                    <a:gd name="T7" fmla="*/ 79 h 129"/>
                    <a:gd name="T8" fmla="*/ 51 w 130"/>
                    <a:gd name="T9" fmla="*/ 122 h 129"/>
                    <a:gd name="T10" fmla="*/ 79 w 130"/>
                    <a:gd name="T11" fmla="*/ 122 h 129"/>
                    <a:gd name="T12" fmla="*/ 122 w 130"/>
                    <a:gd name="T13" fmla="*/ 79 h 129"/>
                    <a:gd name="T14" fmla="*/ 122 w 130"/>
                    <a:gd name="T15" fmla="*/ 50 h 129"/>
                    <a:gd name="T16" fmla="*/ 79 w 130"/>
                    <a:gd name="T17" fmla="*/ 8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129">
                      <a:moveTo>
                        <a:pt x="79" y="8"/>
                      </a:moveTo>
                      <a:cubicBezTo>
                        <a:pt x="71" y="0"/>
                        <a:pt x="59" y="0"/>
                        <a:pt x="51" y="8"/>
                      </a:cubicBezTo>
                      <a:cubicBezTo>
                        <a:pt x="8" y="50"/>
                        <a:pt x="8" y="50"/>
                        <a:pt x="8" y="50"/>
                      </a:cubicBezTo>
                      <a:cubicBezTo>
                        <a:pt x="0" y="58"/>
                        <a:pt x="0" y="71"/>
                        <a:pt x="8" y="79"/>
                      </a:cubicBezTo>
                      <a:cubicBezTo>
                        <a:pt x="51" y="122"/>
                        <a:pt x="51" y="122"/>
                        <a:pt x="51" y="122"/>
                      </a:cubicBezTo>
                      <a:cubicBezTo>
                        <a:pt x="59" y="129"/>
                        <a:pt x="71" y="129"/>
                        <a:pt x="79" y="122"/>
                      </a:cubicBezTo>
                      <a:cubicBezTo>
                        <a:pt x="122" y="79"/>
                        <a:pt x="122" y="79"/>
                        <a:pt x="122" y="79"/>
                      </a:cubicBezTo>
                      <a:cubicBezTo>
                        <a:pt x="130" y="71"/>
                        <a:pt x="130" y="58"/>
                        <a:pt x="122" y="50"/>
                      </a:cubicBezTo>
                      <a:lnTo>
                        <a:pt x="79"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4" tIns="45706" rIns="91414" bIns="45706" numCol="1" anchor="t" anchorCtr="0" compatLnSpc="1">
                  <a:prstTxWarp prst="textNoShape">
                    <a:avLst/>
                  </a:prstTxWarp>
                </a:bodyPr>
                <a:lstStyle/>
                <a:p>
                  <a:pPr defTabSz="914049">
                    <a:defRPr/>
                  </a:pPr>
                  <a:endParaRPr lang="en-US" kern="0">
                    <a:solidFill>
                      <a:srgbClr val="505050"/>
                    </a:solidFill>
                    <a:latin typeface="Segoe UI"/>
                  </a:endParaRPr>
                </a:p>
              </p:txBody>
            </p:sp>
            <p:sp>
              <p:nvSpPr>
                <p:cNvPr id="151" name="Freeform 7">
                  <a:extLst>
                    <a:ext uri="{FF2B5EF4-FFF2-40B4-BE49-F238E27FC236}">
                      <a16:creationId xmlns:a16="http://schemas.microsoft.com/office/drawing/2014/main" id="{C6E1CB53-A594-4098-A2EF-83D9FE53FD28}"/>
                    </a:ext>
                  </a:extLst>
                </p:cNvPr>
                <p:cNvSpPr>
                  <a:spLocks noEditPoints="1"/>
                </p:cNvSpPr>
                <p:nvPr/>
              </p:nvSpPr>
              <p:spPr bwMode="auto">
                <a:xfrm>
                  <a:off x="2909" y="2247"/>
                  <a:ext cx="124" cy="126"/>
                </a:xfrm>
                <a:custGeom>
                  <a:avLst/>
                  <a:gdLst>
                    <a:gd name="T0" fmla="*/ 300 w 308"/>
                    <a:gd name="T1" fmla="*/ 139 h 307"/>
                    <a:gd name="T2" fmla="*/ 286 w 308"/>
                    <a:gd name="T3" fmla="*/ 125 h 307"/>
                    <a:gd name="T4" fmla="*/ 168 w 308"/>
                    <a:gd name="T5" fmla="*/ 8 h 307"/>
                    <a:gd name="T6" fmla="*/ 140 w 308"/>
                    <a:gd name="T7" fmla="*/ 8 h 307"/>
                    <a:gd name="T8" fmla="*/ 22 w 308"/>
                    <a:gd name="T9" fmla="*/ 125 h 307"/>
                    <a:gd name="T10" fmla="*/ 8 w 308"/>
                    <a:gd name="T11" fmla="*/ 139 h 307"/>
                    <a:gd name="T12" fmla="*/ 8 w 308"/>
                    <a:gd name="T13" fmla="*/ 168 h 307"/>
                    <a:gd name="T14" fmla="*/ 22 w 308"/>
                    <a:gd name="T15" fmla="*/ 182 h 307"/>
                    <a:gd name="T16" fmla="*/ 140 w 308"/>
                    <a:gd name="T17" fmla="*/ 299 h 307"/>
                    <a:gd name="T18" fmla="*/ 168 w 308"/>
                    <a:gd name="T19" fmla="*/ 299 h 307"/>
                    <a:gd name="T20" fmla="*/ 286 w 308"/>
                    <a:gd name="T21" fmla="*/ 182 h 307"/>
                    <a:gd name="T22" fmla="*/ 300 w 308"/>
                    <a:gd name="T23" fmla="*/ 168 h 307"/>
                    <a:gd name="T24" fmla="*/ 300 w 308"/>
                    <a:gd name="T25" fmla="*/ 139 h 307"/>
                    <a:gd name="T26" fmla="*/ 140 w 308"/>
                    <a:gd name="T27" fmla="*/ 210 h 307"/>
                    <a:gd name="T28" fmla="*/ 108 w 308"/>
                    <a:gd name="T29" fmla="*/ 179 h 307"/>
                    <a:gd name="T30" fmla="*/ 97 w 308"/>
                    <a:gd name="T31" fmla="*/ 168 h 307"/>
                    <a:gd name="T32" fmla="*/ 97 w 308"/>
                    <a:gd name="T33" fmla="*/ 139 h 307"/>
                    <a:gd name="T34" fmla="*/ 140 w 308"/>
                    <a:gd name="T35" fmla="*/ 97 h 307"/>
                    <a:gd name="T36" fmla="*/ 168 w 308"/>
                    <a:gd name="T37" fmla="*/ 97 h 307"/>
                    <a:gd name="T38" fmla="*/ 211 w 308"/>
                    <a:gd name="T39" fmla="*/ 139 h 307"/>
                    <a:gd name="T40" fmla="*/ 211 w 308"/>
                    <a:gd name="T41" fmla="*/ 168 h 307"/>
                    <a:gd name="T42" fmla="*/ 200 w 308"/>
                    <a:gd name="T43" fmla="*/ 179 h 307"/>
                    <a:gd name="T44" fmla="*/ 168 w 308"/>
                    <a:gd name="T45" fmla="*/ 210 h 307"/>
                    <a:gd name="T46" fmla="*/ 140 w 308"/>
                    <a:gd name="T47" fmla="*/ 21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8" h="307">
                      <a:moveTo>
                        <a:pt x="300" y="139"/>
                      </a:moveTo>
                      <a:cubicBezTo>
                        <a:pt x="286" y="125"/>
                        <a:pt x="286" y="125"/>
                        <a:pt x="286" y="125"/>
                      </a:cubicBezTo>
                      <a:cubicBezTo>
                        <a:pt x="168" y="8"/>
                        <a:pt x="168" y="8"/>
                        <a:pt x="168" y="8"/>
                      </a:cubicBezTo>
                      <a:cubicBezTo>
                        <a:pt x="161" y="0"/>
                        <a:pt x="148" y="0"/>
                        <a:pt x="140" y="8"/>
                      </a:cubicBezTo>
                      <a:cubicBezTo>
                        <a:pt x="22" y="125"/>
                        <a:pt x="22" y="125"/>
                        <a:pt x="22" y="125"/>
                      </a:cubicBezTo>
                      <a:cubicBezTo>
                        <a:pt x="8" y="139"/>
                        <a:pt x="8" y="139"/>
                        <a:pt x="8" y="139"/>
                      </a:cubicBezTo>
                      <a:cubicBezTo>
                        <a:pt x="0" y="147"/>
                        <a:pt x="0" y="160"/>
                        <a:pt x="8" y="168"/>
                      </a:cubicBezTo>
                      <a:cubicBezTo>
                        <a:pt x="22" y="182"/>
                        <a:pt x="22" y="182"/>
                        <a:pt x="22" y="182"/>
                      </a:cubicBezTo>
                      <a:cubicBezTo>
                        <a:pt x="140" y="299"/>
                        <a:pt x="140" y="299"/>
                        <a:pt x="140" y="299"/>
                      </a:cubicBezTo>
                      <a:cubicBezTo>
                        <a:pt x="148" y="307"/>
                        <a:pt x="161" y="307"/>
                        <a:pt x="168" y="299"/>
                      </a:cubicBezTo>
                      <a:cubicBezTo>
                        <a:pt x="286" y="182"/>
                        <a:pt x="286" y="182"/>
                        <a:pt x="286" y="182"/>
                      </a:cubicBezTo>
                      <a:cubicBezTo>
                        <a:pt x="300" y="168"/>
                        <a:pt x="300" y="168"/>
                        <a:pt x="300" y="168"/>
                      </a:cubicBezTo>
                      <a:cubicBezTo>
                        <a:pt x="308" y="160"/>
                        <a:pt x="308" y="147"/>
                        <a:pt x="300" y="139"/>
                      </a:cubicBezTo>
                      <a:moveTo>
                        <a:pt x="140" y="210"/>
                      </a:moveTo>
                      <a:cubicBezTo>
                        <a:pt x="108" y="179"/>
                        <a:pt x="108" y="179"/>
                        <a:pt x="108" y="179"/>
                      </a:cubicBezTo>
                      <a:cubicBezTo>
                        <a:pt x="97" y="168"/>
                        <a:pt x="97" y="168"/>
                        <a:pt x="97" y="168"/>
                      </a:cubicBezTo>
                      <a:cubicBezTo>
                        <a:pt x="89" y="160"/>
                        <a:pt x="89" y="147"/>
                        <a:pt x="97" y="139"/>
                      </a:cubicBezTo>
                      <a:cubicBezTo>
                        <a:pt x="140" y="97"/>
                        <a:pt x="140" y="97"/>
                        <a:pt x="140" y="97"/>
                      </a:cubicBezTo>
                      <a:cubicBezTo>
                        <a:pt x="148" y="89"/>
                        <a:pt x="161" y="89"/>
                        <a:pt x="168" y="97"/>
                      </a:cubicBezTo>
                      <a:cubicBezTo>
                        <a:pt x="211" y="139"/>
                        <a:pt x="211" y="139"/>
                        <a:pt x="211" y="139"/>
                      </a:cubicBezTo>
                      <a:cubicBezTo>
                        <a:pt x="219" y="147"/>
                        <a:pt x="219" y="160"/>
                        <a:pt x="211" y="168"/>
                      </a:cubicBezTo>
                      <a:cubicBezTo>
                        <a:pt x="200" y="179"/>
                        <a:pt x="200" y="179"/>
                        <a:pt x="200" y="179"/>
                      </a:cubicBezTo>
                      <a:cubicBezTo>
                        <a:pt x="168" y="210"/>
                        <a:pt x="168" y="210"/>
                        <a:pt x="168" y="210"/>
                      </a:cubicBezTo>
                      <a:cubicBezTo>
                        <a:pt x="161" y="218"/>
                        <a:pt x="148" y="218"/>
                        <a:pt x="140" y="21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4" tIns="45706" rIns="91414" bIns="45706" numCol="1" anchor="t" anchorCtr="0" compatLnSpc="1">
                  <a:prstTxWarp prst="textNoShape">
                    <a:avLst/>
                  </a:prstTxWarp>
                </a:bodyPr>
                <a:lstStyle/>
                <a:p>
                  <a:pPr defTabSz="914049">
                    <a:defRPr/>
                  </a:pPr>
                  <a:endParaRPr lang="en-US" kern="0">
                    <a:solidFill>
                      <a:srgbClr val="505050"/>
                    </a:solidFill>
                    <a:latin typeface="Segoe UI"/>
                  </a:endParaRPr>
                </a:p>
              </p:txBody>
            </p:sp>
            <p:sp>
              <p:nvSpPr>
                <p:cNvPr id="152" name="Freeform 8">
                  <a:extLst>
                    <a:ext uri="{FF2B5EF4-FFF2-40B4-BE49-F238E27FC236}">
                      <a16:creationId xmlns:a16="http://schemas.microsoft.com/office/drawing/2014/main" id="{A50F1F1D-60DD-4ABB-BAE6-C064CF263D2A}"/>
                    </a:ext>
                  </a:extLst>
                </p:cNvPr>
                <p:cNvSpPr>
                  <a:spLocks/>
                </p:cNvSpPr>
                <p:nvPr/>
              </p:nvSpPr>
              <p:spPr bwMode="auto">
                <a:xfrm>
                  <a:off x="3017" y="2247"/>
                  <a:ext cx="52" cy="53"/>
                </a:xfrm>
                <a:custGeom>
                  <a:avLst/>
                  <a:gdLst>
                    <a:gd name="T0" fmla="*/ 79 w 130"/>
                    <a:gd name="T1" fmla="*/ 122 h 129"/>
                    <a:gd name="T2" fmla="*/ 122 w 130"/>
                    <a:gd name="T3" fmla="*/ 79 h 129"/>
                    <a:gd name="T4" fmla="*/ 122 w 130"/>
                    <a:gd name="T5" fmla="*/ 50 h 129"/>
                    <a:gd name="T6" fmla="*/ 79 w 130"/>
                    <a:gd name="T7" fmla="*/ 8 h 129"/>
                    <a:gd name="T8" fmla="*/ 51 w 130"/>
                    <a:gd name="T9" fmla="*/ 8 h 129"/>
                    <a:gd name="T10" fmla="*/ 8 w 130"/>
                    <a:gd name="T11" fmla="*/ 50 h 129"/>
                    <a:gd name="T12" fmla="*/ 8 w 130"/>
                    <a:gd name="T13" fmla="*/ 79 h 129"/>
                    <a:gd name="T14" fmla="*/ 51 w 130"/>
                    <a:gd name="T15" fmla="*/ 122 h 129"/>
                    <a:gd name="T16" fmla="*/ 79 w 130"/>
                    <a:gd name="T17" fmla="*/ 122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129">
                      <a:moveTo>
                        <a:pt x="79" y="122"/>
                      </a:moveTo>
                      <a:cubicBezTo>
                        <a:pt x="122" y="79"/>
                        <a:pt x="122" y="79"/>
                        <a:pt x="122" y="79"/>
                      </a:cubicBezTo>
                      <a:cubicBezTo>
                        <a:pt x="130" y="71"/>
                        <a:pt x="130" y="58"/>
                        <a:pt x="122" y="50"/>
                      </a:cubicBezTo>
                      <a:cubicBezTo>
                        <a:pt x="79" y="8"/>
                        <a:pt x="79" y="8"/>
                        <a:pt x="79" y="8"/>
                      </a:cubicBezTo>
                      <a:cubicBezTo>
                        <a:pt x="71" y="0"/>
                        <a:pt x="59" y="0"/>
                        <a:pt x="51" y="8"/>
                      </a:cubicBezTo>
                      <a:cubicBezTo>
                        <a:pt x="8" y="50"/>
                        <a:pt x="8" y="50"/>
                        <a:pt x="8" y="50"/>
                      </a:cubicBezTo>
                      <a:cubicBezTo>
                        <a:pt x="0" y="58"/>
                        <a:pt x="0" y="71"/>
                        <a:pt x="8" y="79"/>
                      </a:cubicBezTo>
                      <a:cubicBezTo>
                        <a:pt x="51" y="122"/>
                        <a:pt x="51" y="122"/>
                        <a:pt x="51" y="122"/>
                      </a:cubicBezTo>
                      <a:cubicBezTo>
                        <a:pt x="59" y="129"/>
                        <a:pt x="71" y="129"/>
                        <a:pt x="79" y="12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4" tIns="45706" rIns="91414" bIns="45706" numCol="1" anchor="t" anchorCtr="0" compatLnSpc="1">
                  <a:prstTxWarp prst="textNoShape">
                    <a:avLst/>
                  </a:prstTxWarp>
                </a:bodyPr>
                <a:lstStyle/>
                <a:p>
                  <a:pPr defTabSz="914049">
                    <a:defRPr/>
                  </a:pPr>
                  <a:endParaRPr lang="en-US" kern="0">
                    <a:solidFill>
                      <a:srgbClr val="505050"/>
                    </a:solidFill>
                    <a:latin typeface="Segoe UI"/>
                  </a:endParaRPr>
                </a:p>
              </p:txBody>
            </p:sp>
            <p:sp>
              <p:nvSpPr>
                <p:cNvPr id="153" name="Freeform 9">
                  <a:extLst>
                    <a:ext uri="{FF2B5EF4-FFF2-40B4-BE49-F238E27FC236}">
                      <a16:creationId xmlns:a16="http://schemas.microsoft.com/office/drawing/2014/main" id="{CB7B3B15-8D50-4C8A-9470-2EDAD6A33C4E}"/>
                    </a:ext>
                  </a:extLst>
                </p:cNvPr>
                <p:cNvSpPr>
                  <a:spLocks/>
                </p:cNvSpPr>
                <p:nvPr/>
              </p:nvSpPr>
              <p:spPr bwMode="auto">
                <a:xfrm>
                  <a:off x="2880" y="2176"/>
                  <a:ext cx="256" cy="170"/>
                </a:xfrm>
                <a:custGeom>
                  <a:avLst/>
                  <a:gdLst>
                    <a:gd name="T0" fmla="*/ 562 w 638"/>
                    <a:gd name="T1" fmla="*/ 413 h 413"/>
                    <a:gd name="T2" fmla="*/ 549 w 638"/>
                    <a:gd name="T3" fmla="*/ 413 h 413"/>
                    <a:gd name="T4" fmla="*/ 549 w 638"/>
                    <a:gd name="T5" fmla="*/ 388 h 413"/>
                    <a:gd name="T6" fmla="*/ 562 w 638"/>
                    <a:gd name="T7" fmla="*/ 388 h 413"/>
                    <a:gd name="T8" fmla="*/ 612 w 638"/>
                    <a:gd name="T9" fmla="*/ 338 h 413"/>
                    <a:gd name="T10" fmla="*/ 612 w 638"/>
                    <a:gd name="T11" fmla="*/ 75 h 413"/>
                    <a:gd name="T12" fmla="*/ 562 w 638"/>
                    <a:gd name="T13" fmla="*/ 26 h 413"/>
                    <a:gd name="T14" fmla="*/ 75 w 638"/>
                    <a:gd name="T15" fmla="*/ 26 h 413"/>
                    <a:gd name="T16" fmla="*/ 25 w 638"/>
                    <a:gd name="T17" fmla="*/ 75 h 413"/>
                    <a:gd name="T18" fmla="*/ 25 w 638"/>
                    <a:gd name="T19" fmla="*/ 338 h 413"/>
                    <a:gd name="T20" fmla="*/ 75 w 638"/>
                    <a:gd name="T21" fmla="*/ 388 h 413"/>
                    <a:gd name="T22" fmla="*/ 88 w 638"/>
                    <a:gd name="T23" fmla="*/ 388 h 413"/>
                    <a:gd name="T24" fmla="*/ 88 w 638"/>
                    <a:gd name="T25" fmla="*/ 413 h 413"/>
                    <a:gd name="T26" fmla="*/ 75 w 638"/>
                    <a:gd name="T27" fmla="*/ 413 h 413"/>
                    <a:gd name="T28" fmla="*/ 0 w 638"/>
                    <a:gd name="T29" fmla="*/ 338 h 413"/>
                    <a:gd name="T30" fmla="*/ 0 w 638"/>
                    <a:gd name="T31" fmla="*/ 75 h 413"/>
                    <a:gd name="T32" fmla="*/ 75 w 638"/>
                    <a:gd name="T33" fmla="*/ 0 h 413"/>
                    <a:gd name="T34" fmla="*/ 562 w 638"/>
                    <a:gd name="T35" fmla="*/ 0 h 413"/>
                    <a:gd name="T36" fmla="*/ 638 w 638"/>
                    <a:gd name="T37" fmla="*/ 75 h 413"/>
                    <a:gd name="T38" fmla="*/ 638 w 638"/>
                    <a:gd name="T39" fmla="*/ 338 h 413"/>
                    <a:gd name="T40" fmla="*/ 562 w 638"/>
                    <a:gd name="T41" fmla="*/ 413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38" h="413">
                      <a:moveTo>
                        <a:pt x="562" y="413"/>
                      </a:moveTo>
                      <a:cubicBezTo>
                        <a:pt x="549" y="413"/>
                        <a:pt x="549" y="413"/>
                        <a:pt x="549" y="413"/>
                      </a:cubicBezTo>
                      <a:cubicBezTo>
                        <a:pt x="549" y="388"/>
                        <a:pt x="549" y="388"/>
                        <a:pt x="549" y="388"/>
                      </a:cubicBezTo>
                      <a:cubicBezTo>
                        <a:pt x="562" y="388"/>
                        <a:pt x="562" y="388"/>
                        <a:pt x="562" y="388"/>
                      </a:cubicBezTo>
                      <a:cubicBezTo>
                        <a:pt x="590" y="388"/>
                        <a:pt x="612" y="365"/>
                        <a:pt x="612" y="338"/>
                      </a:cubicBezTo>
                      <a:cubicBezTo>
                        <a:pt x="612" y="75"/>
                        <a:pt x="612" y="75"/>
                        <a:pt x="612" y="75"/>
                      </a:cubicBezTo>
                      <a:cubicBezTo>
                        <a:pt x="612" y="48"/>
                        <a:pt x="590" y="26"/>
                        <a:pt x="562" y="26"/>
                      </a:cubicBezTo>
                      <a:cubicBezTo>
                        <a:pt x="75" y="26"/>
                        <a:pt x="75" y="26"/>
                        <a:pt x="75" y="26"/>
                      </a:cubicBezTo>
                      <a:cubicBezTo>
                        <a:pt x="47" y="26"/>
                        <a:pt x="25" y="48"/>
                        <a:pt x="25" y="75"/>
                      </a:cubicBezTo>
                      <a:cubicBezTo>
                        <a:pt x="25" y="338"/>
                        <a:pt x="25" y="338"/>
                        <a:pt x="25" y="338"/>
                      </a:cubicBezTo>
                      <a:cubicBezTo>
                        <a:pt x="25" y="365"/>
                        <a:pt x="47" y="388"/>
                        <a:pt x="75" y="388"/>
                      </a:cubicBezTo>
                      <a:cubicBezTo>
                        <a:pt x="88" y="388"/>
                        <a:pt x="88" y="388"/>
                        <a:pt x="88" y="388"/>
                      </a:cubicBezTo>
                      <a:cubicBezTo>
                        <a:pt x="88" y="413"/>
                        <a:pt x="88" y="413"/>
                        <a:pt x="88" y="413"/>
                      </a:cubicBezTo>
                      <a:cubicBezTo>
                        <a:pt x="75" y="413"/>
                        <a:pt x="75" y="413"/>
                        <a:pt x="75" y="413"/>
                      </a:cubicBezTo>
                      <a:cubicBezTo>
                        <a:pt x="33" y="413"/>
                        <a:pt x="0" y="380"/>
                        <a:pt x="0" y="338"/>
                      </a:cubicBezTo>
                      <a:cubicBezTo>
                        <a:pt x="0" y="75"/>
                        <a:pt x="0" y="75"/>
                        <a:pt x="0" y="75"/>
                      </a:cubicBezTo>
                      <a:cubicBezTo>
                        <a:pt x="0" y="34"/>
                        <a:pt x="33" y="0"/>
                        <a:pt x="75" y="0"/>
                      </a:cubicBezTo>
                      <a:cubicBezTo>
                        <a:pt x="562" y="0"/>
                        <a:pt x="562" y="0"/>
                        <a:pt x="562" y="0"/>
                      </a:cubicBezTo>
                      <a:cubicBezTo>
                        <a:pt x="604" y="0"/>
                        <a:pt x="638" y="34"/>
                        <a:pt x="638" y="75"/>
                      </a:cubicBezTo>
                      <a:cubicBezTo>
                        <a:pt x="638" y="338"/>
                        <a:pt x="638" y="338"/>
                        <a:pt x="638" y="338"/>
                      </a:cubicBezTo>
                      <a:cubicBezTo>
                        <a:pt x="638" y="380"/>
                        <a:pt x="604" y="413"/>
                        <a:pt x="562" y="41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4" tIns="45706" rIns="91414" bIns="45706" numCol="1" anchor="t" anchorCtr="0" compatLnSpc="1">
                  <a:prstTxWarp prst="textNoShape">
                    <a:avLst/>
                  </a:prstTxWarp>
                </a:bodyPr>
                <a:lstStyle/>
                <a:p>
                  <a:pPr defTabSz="914049">
                    <a:defRPr/>
                  </a:pPr>
                  <a:endParaRPr lang="en-US" kern="0">
                    <a:solidFill>
                      <a:srgbClr val="505050"/>
                    </a:solidFill>
                    <a:latin typeface="Segoe UI"/>
                  </a:endParaRPr>
                </a:p>
              </p:txBody>
            </p:sp>
          </p:grpSp>
        </p:grpSp>
        <p:sp>
          <p:nvSpPr>
            <p:cNvPr id="154" name="Oval 153">
              <a:extLst>
                <a:ext uri="{FF2B5EF4-FFF2-40B4-BE49-F238E27FC236}">
                  <a16:creationId xmlns:a16="http://schemas.microsoft.com/office/drawing/2014/main" id="{E464144E-3909-437F-86A3-105FB1F82238}"/>
                </a:ext>
              </a:extLst>
            </p:cNvPr>
            <p:cNvSpPr/>
            <p:nvPr/>
          </p:nvSpPr>
          <p:spPr>
            <a:xfrm>
              <a:off x="3511195" y="1302224"/>
              <a:ext cx="495749" cy="495749"/>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Oval 154">
              <a:extLst>
                <a:ext uri="{FF2B5EF4-FFF2-40B4-BE49-F238E27FC236}">
                  <a16:creationId xmlns:a16="http://schemas.microsoft.com/office/drawing/2014/main" id="{888CAC3B-225B-4EBB-AB36-92D771352E74}"/>
                </a:ext>
              </a:extLst>
            </p:cNvPr>
            <p:cNvSpPr/>
            <p:nvPr/>
          </p:nvSpPr>
          <p:spPr>
            <a:xfrm>
              <a:off x="3990047" y="710970"/>
              <a:ext cx="495749" cy="495749"/>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E883CE84-1E77-447B-B6A5-46D79106990D}"/>
                </a:ext>
              </a:extLst>
            </p:cNvPr>
            <p:cNvSpPr/>
            <p:nvPr/>
          </p:nvSpPr>
          <p:spPr>
            <a:xfrm>
              <a:off x="4746837" y="710970"/>
              <a:ext cx="495749" cy="495749"/>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0FBFDFEF-27D8-4032-9F8E-DE101A7C9A26}"/>
                </a:ext>
              </a:extLst>
            </p:cNvPr>
            <p:cNvSpPr/>
            <p:nvPr/>
          </p:nvSpPr>
          <p:spPr>
            <a:xfrm>
              <a:off x="5217374" y="1302224"/>
              <a:ext cx="495749" cy="495749"/>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people_12" title="Icon of three people">
              <a:extLst>
                <a:ext uri="{FF2B5EF4-FFF2-40B4-BE49-F238E27FC236}">
                  <a16:creationId xmlns:a16="http://schemas.microsoft.com/office/drawing/2014/main" id="{8ACC9A5A-8909-4D69-A7B1-042513E19191}"/>
                </a:ext>
              </a:extLst>
            </p:cNvPr>
            <p:cNvSpPr>
              <a:spLocks noChangeAspect="1" noEditPoints="1"/>
            </p:cNvSpPr>
            <p:nvPr/>
          </p:nvSpPr>
          <p:spPr bwMode="auto">
            <a:xfrm>
              <a:off x="3594964" y="1424898"/>
              <a:ext cx="328211" cy="280022"/>
            </a:xfrm>
            <a:custGeom>
              <a:avLst/>
              <a:gdLst>
                <a:gd name="T0" fmla="*/ 110 w 349"/>
                <a:gd name="T1" fmla="*/ 142 h 296"/>
                <a:gd name="T2" fmla="*/ 174 w 349"/>
                <a:gd name="T3" fmla="*/ 78 h 296"/>
                <a:gd name="T4" fmla="*/ 238 w 349"/>
                <a:gd name="T5" fmla="*/ 142 h 296"/>
                <a:gd name="T6" fmla="*/ 174 w 349"/>
                <a:gd name="T7" fmla="*/ 206 h 296"/>
                <a:gd name="T8" fmla="*/ 110 w 349"/>
                <a:gd name="T9" fmla="*/ 142 h 296"/>
                <a:gd name="T10" fmla="*/ 264 w 349"/>
                <a:gd name="T11" fmla="*/ 296 h 296"/>
                <a:gd name="T12" fmla="*/ 174 w 349"/>
                <a:gd name="T13" fmla="*/ 207 h 296"/>
                <a:gd name="T14" fmla="*/ 85 w 349"/>
                <a:gd name="T15" fmla="*/ 296 h 296"/>
                <a:gd name="T16" fmla="*/ 56 w 349"/>
                <a:gd name="T17" fmla="*/ 80 h 296"/>
                <a:gd name="T18" fmla="*/ 96 w 349"/>
                <a:gd name="T19" fmla="*/ 40 h 296"/>
                <a:gd name="T20" fmla="*/ 56 w 349"/>
                <a:gd name="T21" fmla="*/ 0 h 296"/>
                <a:gd name="T22" fmla="*/ 16 w 349"/>
                <a:gd name="T23" fmla="*/ 40 h 296"/>
                <a:gd name="T24" fmla="*/ 56 w 349"/>
                <a:gd name="T25" fmla="*/ 80 h 296"/>
                <a:gd name="T26" fmla="*/ 111 w 349"/>
                <a:gd name="T27" fmla="*/ 136 h 296"/>
                <a:gd name="T28" fmla="*/ 56 w 349"/>
                <a:gd name="T29" fmla="*/ 81 h 296"/>
                <a:gd name="T30" fmla="*/ 0 w 349"/>
                <a:gd name="T31" fmla="*/ 136 h 296"/>
                <a:gd name="T32" fmla="*/ 293 w 349"/>
                <a:gd name="T33" fmla="*/ 80 h 296"/>
                <a:gd name="T34" fmla="*/ 333 w 349"/>
                <a:gd name="T35" fmla="*/ 40 h 296"/>
                <a:gd name="T36" fmla="*/ 293 w 349"/>
                <a:gd name="T37" fmla="*/ 0 h 296"/>
                <a:gd name="T38" fmla="*/ 253 w 349"/>
                <a:gd name="T39" fmla="*/ 40 h 296"/>
                <a:gd name="T40" fmla="*/ 293 w 349"/>
                <a:gd name="T41" fmla="*/ 80 h 296"/>
                <a:gd name="T42" fmla="*/ 349 w 349"/>
                <a:gd name="T43" fmla="*/ 136 h 296"/>
                <a:gd name="T44" fmla="*/ 293 w 349"/>
                <a:gd name="T45" fmla="*/ 81 h 296"/>
                <a:gd name="T46" fmla="*/ 237 w 349"/>
                <a:gd name="T47" fmla="*/ 136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9" h="296">
                  <a:moveTo>
                    <a:pt x="110" y="142"/>
                  </a:moveTo>
                  <a:cubicBezTo>
                    <a:pt x="110" y="107"/>
                    <a:pt x="139" y="78"/>
                    <a:pt x="174" y="78"/>
                  </a:cubicBezTo>
                  <a:cubicBezTo>
                    <a:pt x="210" y="78"/>
                    <a:pt x="238" y="107"/>
                    <a:pt x="238" y="142"/>
                  </a:cubicBezTo>
                  <a:cubicBezTo>
                    <a:pt x="238" y="177"/>
                    <a:pt x="210" y="206"/>
                    <a:pt x="174" y="206"/>
                  </a:cubicBezTo>
                  <a:cubicBezTo>
                    <a:pt x="139" y="206"/>
                    <a:pt x="110" y="177"/>
                    <a:pt x="110" y="142"/>
                  </a:cubicBezTo>
                  <a:close/>
                  <a:moveTo>
                    <a:pt x="264" y="296"/>
                  </a:moveTo>
                  <a:cubicBezTo>
                    <a:pt x="264" y="247"/>
                    <a:pt x="224" y="207"/>
                    <a:pt x="174" y="207"/>
                  </a:cubicBezTo>
                  <a:cubicBezTo>
                    <a:pt x="125" y="207"/>
                    <a:pt x="85" y="247"/>
                    <a:pt x="85" y="296"/>
                  </a:cubicBezTo>
                  <a:moveTo>
                    <a:pt x="56" y="80"/>
                  </a:moveTo>
                  <a:cubicBezTo>
                    <a:pt x="78" y="80"/>
                    <a:pt x="96" y="62"/>
                    <a:pt x="96" y="40"/>
                  </a:cubicBezTo>
                  <a:cubicBezTo>
                    <a:pt x="96" y="18"/>
                    <a:pt x="78" y="0"/>
                    <a:pt x="56" y="0"/>
                  </a:cubicBezTo>
                  <a:cubicBezTo>
                    <a:pt x="34" y="0"/>
                    <a:pt x="16" y="18"/>
                    <a:pt x="16" y="40"/>
                  </a:cubicBezTo>
                  <a:cubicBezTo>
                    <a:pt x="16" y="62"/>
                    <a:pt x="34" y="80"/>
                    <a:pt x="56" y="80"/>
                  </a:cubicBezTo>
                  <a:close/>
                  <a:moveTo>
                    <a:pt x="111" y="136"/>
                  </a:moveTo>
                  <a:cubicBezTo>
                    <a:pt x="111" y="106"/>
                    <a:pt x="86" y="81"/>
                    <a:pt x="56" y="81"/>
                  </a:cubicBezTo>
                  <a:cubicBezTo>
                    <a:pt x="25" y="81"/>
                    <a:pt x="0" y="106"/>
                    <a:pt x="0" y="136"/>
                  </a:cubicBezTo>
                  <a:moveTo>
                    <a:pt x="293" y="80"/>
                  </a:moveTo>
                  <a:cubicBezTo>
                    <a:pt x="315" y="80"/>
                    <a:pt x="333" y="62"/>
                    <a:pt x="333" y="40"/>
                  </a:cubicBezTo>
                  <a:cubicBezTo>
                    <a:pt x="333" y="18"/>
                    <a:pt x="315" y="0"/>
                    <a:pt x="293" y="0"/>
                  </a:cubicBezTo>
                  <a:cubicBezTo>
                    <a:pt x="271" y="0"/>
                    <a:pt x="253" y="18"/>
                    <a:pt x="253" y="40"/>
                  </a:cubicBezTo>
                  <a:cubicBezTo>
                    <a:pt x="253" y="62"/>
                    <a:pt x="271" y="80"/>
                    <a:pt x="293" y="80"/>
                  </a:cubicBezTo>
                  <a:close/>
                  <a:moveTo>
                    <a:pt x="349" y="136"/>
                  </a:moveTo>
                  <a:cubicBezTo>
                    <a:pt x="349" y="106"/>
                    <a:pt x="324" y="81"/>
                    <a:pt x="293" y="81"/>
                  </a:cubicBezTo>
                  <a:cubicBezTo>
                    <a:pt x="262" y="81"/>
                    <a:pt x="237" y="106"/>
                    <a:pt x="237" y="136"/>
                  </a:cubicBezTo>
                </a:path>
              </a:pathLst>
            </a:custGeom>
            <a:noFill/>
            <a:ln w="9525"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0" name="bank" title="Icon of a piggy bank">
              <a:extLst>
                <a:ext uri="{FF2B5EF4-FFF2-40B4-BE49-F238E27FC236}">
                  <a16:creationId xmlns:a16="http://schemas.microsoft.com/office/drawing/2014/main" id="{51AA5A92-9CE1-4FB6-B4B1-A6D2A4C5248F}"/>
                </a:ext>
              </a:extLst>
            </p:cNvPr>
            <p:cNvSpPr>
              <a:spLocks noChangeAspect="1" noEditPoints="1"/>
            </p:cNvSpPr>
            <p:nvPr/>
          </p:nvSpPr>
          <p:spPr bwMode="auto">
            <a:xfrm>
              <a:off x="4074582" y="807705"/>
              <a:ext cx="326679" cy="302281"/>
            </a:xfrm>
            <a:custGeom>
              <a:avLst/>
              <a:gdLst>
                <a:gd name="T0" fmla="*/ 181 w 335"/>
                <a:gd name="T1" fmla="*/ 59 h 309"/>
                <a:gd name="T2" fmla="*/ 180 w 335"/>
                <a:gd name="T3" fmla="*/ 47 h 309"/>
                <a:gd name="T4" fmla="*/ 227 w 335"/>
                <a:gd name="T5" fmla="*/ 0 h 309"/>
                <a:gd name="T6" fmla="*/ 274 w 335"/>
                <a:gd name="T7" fmla="*/ 47 h 309"/>
                <a:gd name="T8" fmla="*/ 259 w 335"/>
                <a:gd name="T9" fmla="*/ 81 h 309"/>
                <a:gd name="T10" fmla="*/ 181 w 335"/>
                <a:gd name="T11" fmla="*/ 59 h 309"/>
                <a:gd name="T12" fmla="*/ 180 w 335"/>
                <a:gd name="T13" fmla="*/ 45 h 309"/>
                <a:gd name="T14" fmla="*/ 145 w 335"/>
                <a:gd name="T15" fmla="*/ 44 h 309"/>
                <a:gd name="T16" fmla="*/ 92 w 335"/>
                <a:gd name="T17" fmla="*/ 11 h 309"/>
                <a:gd name="T18" fmla="*/ 92 w 335"/>
                <a:gd name="T19" fmla="*/ 62 h 309"/>
                <a:gd name="T20" fmla="*/ 89 w 335"/>
                <a:gd name="T21" fmla="*/ 66 h 309"/>
                <a:gd name="T22" fmla="*/ 56 w 335"/>
                <a:gd name="T23" fmla="*/ 92 h 309"/>
                <a:gd name="T24" fmla="*/ 19 w 335"/>
                <a:gd name="T25" fmla="*/ 134 h 309"/>
                <a:gd name="T26" fmla="*/ 0 w 335"/>
                <a:gd name="T27" fmla="*/ 154 h 309"/>
                <a:gd name="T28" fmla="*/ 0 w 335"/>
                <a:gd name="T29" fmla="*/ 178 h 309"/>
                <a:gd name="T30" fmla="*/ 19 w 335"/>
                <a:gd name="T31" fmla="*/ 198 h 309"/>
                <a:gd name="T32" fmla="*/ 28 w 335"/>
                <a:gd name="T33" fmla="*/ 198 h 309"/>
                <a:gd name="T34" fmla="*/ 89 w 335"/>
                <a:gd name="T35" fmla="*/ 264 h 309"/>
                <a:gd name="T36" fmla="*/ 89 w 335"/>
                <a:gd name="T37" fmla="*/ 289 h 309"/>
                <a:gd name="T38" fmla="*/ 108 w 335"/>
                <a:gd name="T39" fmla="*/ 309 h 309"/>
                <a:gd name="T40" fmla="*/ 133 w 335"/>
                <a:gd name="T41" fmla="*/ 309 h 309"/>
                <a:gd name="T42" fmla="*/ 152 w 335"/>
                <a:gd name="T43" fmla="*/ 289 h 309"/>
                <a:gd name="T44" fmla="*/ 226 w 335"/>
                <a:gd name="T45" fmla="*/ 289 h 309"/>
                <a:gd name="T46" fmla="*/ 245 w 335"/>
                <a:gd name="T47" fmla="*/ 309 h 309"/>
                <a:gd name="T48" fmla="*/ 270 w 335"/>
                <a:gd name="T49" fmla="*/ 309 h 309"/>
                <a:gd name="T50" fmla="*/ 289 w 335"/>
                <a:gd name="T51" fmla="*/ 289 h 309"/>
                <a:gd name="T52" fmla="*/ 289 w 335"/>
                <a:gd name="T53" fmla="*/ 251 h 309"/>
                <a:gd name="T54" fmla="*/ 335 w 335"/>
                <a:gd name="T55" fmla="*/ 167 h 309"/>
                <a:gd name="T56" fmla="*/ 268 w 335"/>
                <a:gd name="T57" fmla="*/ 70 h 309"/>
                <a:gd name="T58" fmla="*/ 89 w 335"/>
                <a:gd name="T59" fmla="*/ 137 h 309"/>
                <a:gd name="T60" fmla="*/ 94 w 335"/>
                <a:gd name="T61" fmla="*/ 132 h 309"/>
                <a:gd name="T62" fmla="*/ 89 w 335"/>
                <a:gd name="T63" fmla="*/ 127 h 309"/>
                <a:gd name="T64" fmla="*/ 84 w 335"/>
                <a:gd name="T65" fmla="*/ 132 h 309"/>
                <a:gd name="T66" fmla="*/ 89 w 335"/>
                <a:gd name="T67" fmla="*/ 137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5" h="309">
                  <a:moveTo>
                    <a:pt x="181" y="59"/>
                  </a:moveTo>
                  <a:cubicBezTo>
                    <a:pt x="180" y="55"/>
                    <a:pt x="180" y="51"/>
                    <a:pt x="180" y="47"/>
                  </a:cubicBezTo>
                  <a:cubicBezTo>
                    <a:pt x="180" y="21"/>
                    <a:pt x="201" y="0"/>
                    <a:pt x="227" y="0"/>
                  </a:cubicBezTo>
                  <a:cubicBezTo>
                    <a:pt x="253" y="0"/>
                    <a:pt x="274" y="21"/>
                    <a:pt x="274" y="47"/>
                  </a:cubicBezTo>
                  <a:cubicBezTo>
                    <a:pt x="274" y="60"/>
                    <a:pt x="268" y="73"/>
                    <a:pt x="259" y="81"/>
                  </a:cubicBezTo>
                  <a:lnTo>
                    <a:pt x="181" y="59"/>
                  </a:lnTo>
                  <a:close/>
                  <a:moveTo>
                    <a:pt x="180" y="45"/>
                  </a:moveTo>
                  <a:cubicBezTo>
                    <a:pt x="145" y="44"/>
                    <a:pt x="145" y="44"/>
                    <a:pt x="145" y="44"/>
                  </a:cubicBezTo>
                  <a:cubicBezTo>
                    <a:pt x="92" y="11"/>
                    <a:pt x="92" y="11"/>
                    <a:pt x="92" y="11"/>
                  </a:cubicBezTo>
                  <a:cubicBezTo>
                    <a:pt x="92" y="62"/>
                    <a:pt x="92" y="62"/>
                    <a:pt x="92" y="62"/>
                  </a:cubicBezTo>
                  <a:cubicBezTo>
                    <a:pt x="92" y="64"/>
                    <a:pt x="91" y="66"/>
                    <a:pt x="89" y="66"/>
                  </a:cubicBezTo>
                  <a:cubicBezTo>
                    <a:pt x="85" y="68"/>
                    <a:pt x="76" y="74"/>
                    <a:pt x="56" y="92"/>
                  </a:cubicBezTo>
                  <a:cubicBezTo>
                    <a:pt x="24" y="120"/>
                    <a:pt x="19" y="134"/>
                    <a:pt x="19" y="134"/>
                  </a:cubicBezTo>
                  <a:cubicBezTo>
                    <a:pt x="8" y="134"/>
                    <a:pt x="0" y="143"/>
                    <a:pt x="0" y="154"/>
                  </a:cubicBezTo>
                  <a:cubicBezTo>
                    <a:pt x="0" y="178"/>
                    <a:pt x="0" y="178"/>
                    <a:pt x="0" y="178"/>
                  </a:cubicBezTo>
                  <a:cubicBezTo>
                    <a:pt x="0" y="189"/>
                    <a:pt x="8" y="198"/>
                    <a:pt x="19" y="198"/>
                  </a:cubicBezTo>
                  <a:cubicBezTo>
                    <a:pt x="28" y="198"/>
                    <a:pt x="28" y="198"/>
                    <a:pt x="28" y="198"/>
                  </a:cubicBezTo>
                  <a:cubicBezTo>
                    <a:pt x="28" y="237"/>
                    <a:pt x="62" y="264"/>
                    <a:pt x="89" y="264"/>
                  </a:cubicBezTo>
                  <a:cubicBezTo>
                    <a:pt x="89" y="289"/>
                    <a:pt x="89" y="289"/>
                    <a:pt x="89" y="289"/>
                  </a:cubicBezTo>
                  <a:cubicBezTo>
                    <a:pt x="89" y="300"/>
                    <a:pt x="98" y="309"/>
                    <a:pt x="108" y="309"/>
                  </a:cubicBezTo>
                  <a:cubicBezTo>
                    <a:pt x="133" y="309"/>
                    <a:pt x="133" y="309"/>
                    <a:pt x="133" y="309"/>
                  </a:cubicBezTo>
                  <a:cubicBezTo>
                    <a:pt x="144" y="309"/>
                    <a:pt x="152" y="300"/>
                    <a:pt x="152" y="289"/>
                  </a:cubicBezTo>
                  <a:cubicBezTo>
                    <a:pt x="226" y="289"/>
                    <a:pt x="226" y="289"/>
                    <a:pt x="226" y="289"/>
                  </a:cubicBezTo>
                  <a:cubicBezTo>
                    <a:pt x="226" y="300"/>
                    <a:pt x="235" y="309"/>
                    <a:pt x="245" y="309"/>
                  </a:cubicBezTo>
                  <a:cubicBezTo>
                    <a:pt x="270" y="309"/>
                    <a:pt x="270" y="309"/>
                    <a:pt x="270" y="309"/>
                  </a:cubicBezTo>
                  <a:cubicBezTo>
                    <a:pt x="281" y="309"/>
                    <a:pt x="289" y="300"/>
                    <a:pt x="289" y="289"/>
                  </a:cubicBezTo>
                  <a:cubicBezTo>
                    <a:pt x="289" y="251"/>
                    <a:pt x="289" y="251"/>
                    <a:pt x="289" y="251"/>
                  </a:cubicBezTo>
                  <a:cubicBezTo>
                    <a:pt x="317" y="233"/>
                    <a:pt x="335" y="202"/>
                    <a:pt x="335" y="167"/>
                  </a:cubicBezTo>
                  <a:cubicBezTo>
                    <a:pt x="335" y="123"/>
                    <a:pt x="306" y="85"/>
                    <a:pt x="268" y="70"/>
                  </a:cubicBezTo>
                  <a:moveTo>
                    <a:pt x="89" y="137"/>
                  </a:moveTo>
                  <a:cubicBezTo>
                    <a:pt x="92" y="137"/>
                    <a:pt x="94" y="135"/>
                    <a:pt x="94" y="132"/>
                  </a:cubicBezTo>
                  <a:cubicBezTo>
                    <a:pt x="94" y="129"/>
                    <a:pt x="92" y="127"/>
                    <a:pt x="89" y="127"/>
                  </a:cubicBezTo>
                  <a:cubicBezTo>
                    <a:pt x="86" y="127"/>
                    <a:pt x="84" y="129"/>
                    <a:pt x="84" y="132"/>
                  </a:cubicBezTo>
                  <a:cubicBezTo>
                    <a:pt x="84" y="135"/>
                    <a:pt x="86" y="137"/>
                    <a:pt x="89" y="137"/>
                  </a:cubicBezTo>
                  <a:close/>
                </a:path>
              </a:pathLst>
            </a:custGeom>
            <a:noFill/>
            <a:ln w="9525"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dirty="0">
                <a:gradFill>
                  <a:gsLst>
                    <a:gs pos="0">
                      <a:srgbClr val="505050"/>
                    </a:gs>
                    <a:gs pos="100000">
                      <a:srgbClr val="505050"/>
                    </a:gs>
                  </a:gsLst>
                </a:gradFill>
              </a:endParaRPr>
            </a:p>
          </p:txBody>
        </p:sp>
        <p:sp>
          <p:nvSpPr>
            <p:cNvPr id="161" name="Financial_E7BB" title="Icon of a chart made of vertical lines with a line tracing the top of each, turning into an arrow pointing up">
              <a:extLst>
                <a:ext uri="{FF2B5EF4-FFF2-40B4-BE49-F238E27FC236}">
                  <a16:creationId xmlns:a16="http://schemas.microsoft.com/office/drawing/2014/main" id="{754F5B57-D6A5-4B55-BB3E-8D4615028D2B}"/>
                </a:ext>
              </a:extLst>
            </p:cNvPr>
            <p:cNvSpPr>
              <a:spLocks noChangeAspect="1" noEditPoints="1"/>
            </p:cNvSpPr>
            <p:nvPr/>
          </p:nvSpPr>
          <p:spPr bwMode="auto">
            <a:xfrm>
              <a:off x="4860122" y="838787"/>
              <a:ext cx="269179" cy="240116"/>
            </a:xfrm>
            <a:custGeom>
              <a:avLst/>
              <a:gdLst>
                <a:gd name="T0" fmla="*/ 47 w 4770"/>
                <a:gd name="T1" fmla="*/ 4255 h 4255"/>
                <a:gd name="T2" fmla="*/ 47 w 4770"/>
                <a:gd name="T3" fmla="*/ 3626 h 4255"/>
                <a:gd name="T4" fmla="*/ 676 w 4770"/>
                <a:gd name="T5" fmla="*/ 4255 h 4255"/>
                <a:gd name="T6" fmla="*/ 676 w 4770"/>
                <a:gd name="T7" fmla="*/ 2996 h 4255"/>
                <a:gd name="T8" fmla="*/ 1306 w 4770"/>
                <a:gd name="T9" fmla="*/ 4255 h 4255"/>
                <a:gd name="T10" fmla="*/ 1306 w 4770"/>
                <a:gd name="T11" fmla="*/ 2366 h 4255"/>
                <a:gd name="T12" fmla="*/ 1935 w 4770"/>
                <a:gd name="T13" fmla="*/ 4255 h 4255"/>
                <a:gd name="T14" fmla="*/ 1935 w 4770"/>
                <a:gd name="T15" fmla="*/ 1736 h 4255"/>
                <a:gd name="T16" fmla="*/ 2564 w 4770"/>
                <a:gd name="T17" fmla="*/ 4255 h 4255"/>
                <a:gd name="T18" fmla="*/ 2564 w 4770"/>
                <a:gd name="T19" fmla="*/ 1736 h 4255"/>
                <a:gd name="T20" fmla="*/ 3194 w 4770"/>
                <a:gd name="T21" fmla="*/ 4255 h 4255"/>
                <a:gd name="T22" fmla="*/ 3194 w 4770"/>
                <a:gd name="T23" fmla="*/ 2361 h 4255"/>
                <a:gd name="T24" fmla="*/ 3823 w 4770"/>
                <a:gd name="T25" fmla="*/ 4255 h 4255"/>
                <a:gd name="T26" fmla="*/ 3823 w 4770"/>
                <a:gd name="T27" fmla="*/ 1736 h 4255"/>
                <a:gd name="T28" fmla="*/ 4453 w 4770"/>
                <a:gd name="T29" fmla="*/ 4255 h 4255"/>
                <a:gd name="T30" fmla="*/ 4453 w 4770"/>
                <a:gd name="T31" fmla="*/ 1424 h 4255"/>
                <a:gd name="T32" fmla="*/ 4760 w 4770"/>
                <a:gd name="T33" fmla="*/ 5 h 4255"/>
                <a:gd name="T34" fmla="*/ 3191 w 4770"/>
                <a:gd name="T35" fmla="*/ 1575 h 4255"/>
                <a:gd name="T36" fmla="*/ 2247 w 4770"/>
                <a:gd name="T37" fmla="*/ 630 h 4255"/>
                <a:gd name="T38" fmla="*/ 0 w 4770"/>
                <a:gd name="T39" fmla="*/ 2879 h 4255"/>
                <a:gd name="T40" fmla="*/ 4770 w 4770"/>
                <a:gd name="T41" fmla="*/ 948 h 4255"/>
                <a:gd name="T42" fmla="*/ 4770 w 4770"/>
                <a:gd name="T43" fmla="*/ 0 h 4255"/>
                <a:gd name="T44" fmla="*/ 3818 w 4770"/>
                <a:gd name="T45" fmla="*/ 0 h 4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70" h="4255">
                  <a:moveTo>
                    <a:pt x="47" y="4255"/>
                  </a:moveTo>
                  <a:lnTo>
                    <a:pt x="47" y="3626"/>
                  </a:lnTo>
                  <a:moveTo>
                    <a:pt x="676" y="4255"/>
                  </a:moveTo>
                  <a:lnTo>
                    <a:pt x="676" y="2996"/>
                  </a:lnTo>
                  <a:moveTo>
                    <a:pt x="1306" y="4255"/>
                  </a:moveTo>
                  <a:lnTo>
                    <a:pt x="1306" y="2366"/>
                  </a:lnTo>
                  <a:moveTo>
                    <a:pt x="1935" y="4255"/>
                  </a:moveTo>
                  <a:lnTo>
                    <a:pt x="1935" y="1736"/>
                  </a:lnTo>
                  <a:moveTo>
                    <a:pt x="2564" y="4255"/>
                  </a:moveTo>
                  <a:lnTo>
                    <a:pt x="2564" y="1736"/>
                  </a:lnTo>
                  <a:moveTo>
                    <a:pt x="3194" y="4255"/>
                  </a:moveTo>
                  <a:lnTo>
                    <a:pt x="3194" y="2361"/>
                  </a:lnTo>
                  <a:moveTo>
                    <a:pt x="3823" y="4255"/>
                  </a:moveTo>
                  <a:lnTo>
                    <a:pt x="3823" y="1736"/>
                  </a:lnTo>
                  <a:moveTo>
                    <a:pt x="4453" y="4255"/>
                  </a:moveTo>
                  <a:lnTo>
                    <a:pt x="4453" y="1424"/>
                  </a:lnTo>
                  <a:moveTo>
                    <a:pt x="4760" y="5"/>
                  </a:moveTo>
                  <a:lnTo>
                    <a:pt x="3191" y="1575"/>
                  </a:lnTo>
                  <a:lnTo>
                    <a:pt x="2247" y="630"/>
                  </a:lnTo>
                  <a:lnTo>
                    <a:pt x="0" y="2879"/>
                  </a:lnTo>
                  <a:moveTo>
                    <a:pt x="4770" y="948"/>
                  </a:moveTo>
                  <a:lnTo>
                    <a:pt x="4770" y="0"/>
                  </a:lnTo>
                  <a:lnTo>
                    <a:pt x="3818" y="0"/>
                  </a:lnTo>
                </a:path>
              </a:pathLst>
            </a:custGeom>
            <a:no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900">
                <a:gradFill>
                  <a:gsLst>
                    <a:gs pos="0">
                      <a:srgbClr val="505050"/>
                    </a:gs>
                    <a:gs pos="100000">
                      <a:srgbClr val="505050"/>
                    </a:gs>
                  </a:gsLst>
                  <a:lin ang="5400000" scaled="1"/>
                </a:gradFill>
              </a:endParaRPr>
            </a:p>
          </p:txBody>
        </p:sp>
        <p:sp>
          <p:nvSpPr>
            <p:cNvPr id="162" name="graph_4" title="Icon of a pie chart">
              <a:extLst>
                <a:ext uri="{FF2B5EF4-FFF2-40B4-BE49-F238E27FC236}">
                  <a16:creationId xmlns:a16="http://schemas.microsoft.com/office/drawing/2014/main" id="{763905DE-9A76-43B7-8230-FDD9EFA0762B}"/>
                </a:ext>
              </a:extLst>
            </p:cNvPr>
            <p:cNvSpPr>
              <a:spLocks noChangeAspect="1" noEditPoints="1"/>
            </p:cNvSpPr>
            <p:nvPr/>
          </p:nvSpPr>
          <p:spPr bwMode="auto">
            <a:xfrm>
              <a:off x="5324939" y="1384153"/>
              <a:ext cx="303536" cy="302281"/>
            </a:xfrm>
            <a:custGeom>
              <a:avLst/>
              <a:gdLst>
                <a:gd name="T0" fmla="*/ 310 w 334"/>
                <a:gd name="T1" fmla="*/ 178 h 333"/>
                <a:gd name="T2" fmla="*/ 155 w 334"/>
                <a:gd name="T3" fmla="*/ 333 h 333"/>
                <a:gd name="T4" fmla="*/ 0 w 334"/>
                <a:gd name="T5" fmla="*/ 178 h 333"/>
                <a:gd name="T6" fmla="*/ 155 w 334"/>
                <a:gd name="T7" fmla="*/ 23 h 333"/>
                <a:gd name="T8" fmla="*/ 155 w 334"/>
                <a:gd name="T9" fmla="*/ 178 h 333"/>
                <a:gd name="T10" fmla="*/ 310 w 334"/>
                <a:gd name="T11" fmla="*/ 178 h 333"/>
                <a:gd name="T12" fmla="*/ 334 w 334"/>
                <a:gd name="T13" fmla="*/ 139 h 333"/>
                <a:gd name="T14" fmla="*/ 195 w 334"/>
                <a:gd name="T15" fmla="*/ 0 h 333"/>
                <a:gd name="T16" fmla="*/ 195 w 334"/>
                <a:gd name="T17" fmla="*/ 139 h 333"/>
                <a:gd name="T18" fmla="*/ 334 w 334"/>
                <a:gd name="T19" fmla="*/ 139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4" h="333">
                  <a:moveTo>
                    <a:pt x="310" y="178"/>
                  </a:moveTo>
                  <a:cubicBezTo>
                    <a:pt x="310" y="264"/>
                    <a:pt x="241" y="333"/>
                    <a:pt x="155" y="333"/>
                  </a:cubicBezTo>
                  <a:cubicBezTo>
                    <a:pt x="69" y="333"/>
                    <a:pt x="0" y="264"/>
                    <a:pt x="0" y="178"/>
                  </a:cubicBezTo>
                  <a:cubicBezTo>
                    <a:pt x="0" y="93"/>
                    <a:pt x="69" y="23"/>
                    <a:pt x="155" y="23"/>
                  </a:cubicBezTo>
                  <a:cubicBezTo>
                    <a:pt x="155" y="178"/>
                    <a:pt x="155" y="178"/>
                    <a:pt x="155" y="178"/>
                  </a:cubicBezTo>
                  <a:lnTo>
                    <a:pt x="310" y="178"/>
                  </a:lnTo>
                  <a:close/>
                  <a:moveTo>
                    <a:pt x="334" y="139"/>
                  </a:moveTo>
                  <a:cubicBezTo>
                    <a:pt x="334" y="62"/>
                    <a:pt x="272" y="0"/>
                    <a:pt x="195" y="0"/>
                  </a:cubicBezTo>
                  <a:cubicBezTo>
                    <a:pt x="195" y="139"/>
                    <a:pt x="195" y="139"/>
                    <a:pt x="195" y="139"/>
                  </a:cubicBezTo>
                  <a:lnTo>
                    <a:pt x="334" y="139"/>
                  </a:lnTo>
                  <a:close/>
                </a:path>
              </a:pathLst>
            </a:custGeom>
            <a:noFill/>
            <a:ln w="9525"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dirty="0">
                <a:gradFill>
                  <a:gsLst>
                    <a:gs pos="0">
                      <a:srgbClr val="505050"/>
                    </a:gs>
                    <a:gs pos="100000">
                      <a:srgbClr val="505050"/>
                    </a:gs>
                  </a:gsLst>
                </a:gradFill>
              </a:endParaRPr>
            </a:p>
          </p:txBody>
        </p:sp>
      </p:grpSp>
      <p:grpSp>
        <p:nvGrpSpPr>
          <p:cNvPr id="163" name="Group 162">
            <a:extLst>
              <a:ext uri="{FF2B5EF4-FFF2-40B4-BE49-F238E27FC236}">
                <a16:creationId xmlns:a16="http://schemas.microsoft.com/office/drawing/2014/main" id="{A66C0864-C564-433C-AE7B-029693A8AD96}"/>
              </a:ext>
            </a:extLst>
          </p:cNvPr>
          <p:cNvGrpSpPr/>
          <p:nvPr/>
        </p:nvGrpSpPr>
        <p:grpSpPr>
          <a:xfrm>
            <a:off x="232789" y="3645718"/>
            <a:ext cx="694814" cy="694814"/>
            <a:chOff x="400308" y="2831917"/>
            <a:chExt cx="545324" cy="545324"/>
          </a:xfrm>
        </p:grpSpPr>
        <p:sp>
          <p:nvSpPr>
            <p:cNvPr id="164" name="Oval 163">
              <a:extLst>
                <a:ext uri="{FF2B5EF4-FFF2-40B4-BE49-F238E27FC236}">
                  <a16:creationId xmlns:a16="http://schemas.microsoft.com/office/drawing/2014/main" id="{1130A9F6-BBC3-4535-94C6-9411036C6FEE}"/>
                </a:ext>
              </a:extLst>
            </p:cNvPr>
            <p:cNvSpPr/>
            <p:nvPr/>
          </p:nvSpPr>
          <p:spPr>
            <a:xfrm>
              <a:off x="400308" y="2831917"/>
              <a:ext cx="545324" cy="545324"/>
            </a:xfrm>
            <a:prstGeom prst="ellipse">
              <a:avLst/>
            </a:prstGeom>
            <a:solidFill>
              <a:schemeClr val="bg1"/>
            </a:solidFill>
            <a:ln w="9525">
              <a:solidFill>
                <a:srgbClr val="7427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people_12" title="Icon of three people">
              <a:extLst>
                <a:ext uri="{FF2B5EF4-FFF2-40B4-BE49-F238E27FC236}">
                  <a16:creationId xmlns:a16="http://schemas.microsoft.com/office/drawing/2014/main" id="{D1708C3D-A0E7-4888-A416-C2D4C3D3FC95}"/>
                </a:ext>
              </a:extLst>
            </p:cNvPr>
            <p:cNvSpPr>
              <a:spLocks noChangeAspect="1" noEditPoints="1"/>
            </p:cNvSpPr>
            <p:nvPr/>
          </p:nvSpPr>
          <p:spPr bwMode="auto">
            <a:xfrm>
              <a:off x="474402" y="2949976"/>
              <a:ext cx="397136" cy="338826"/>
            </a:xfrm>
            <a:custGeom>
              <a:avLst/>
              <a:gdLst>
                <a:gd name="T0" fmla="*/ 110 w 349"/>
                <a:gd name="T1" fmla="*/ 142 h 296"/>
                <a:gd name="T2" fmla="*/ 174 w 349"/>
                <a:gd name="T3" fmla="*/ 78 h 296"/>
                <a:gd name="T4" fmla="*/ 238 w 349"/>
                <a:gd name="T5" fmla="*/ 142 h 296"/>
                <a:gd name="T6" fmla="*/ 174 w 349"/>
                <a:gd name="T7" fmla="*/ 206 h 296"/>
                <a:gd name="T8" fmla="*/ 110 w 349"/>
                <a:gd name="T9" fmla="*/ 142 h 296"/>
                <a:gd name="T10" fmla="*/ 264 w 349"/>
                <a:gd name="T11" fmla="*/ 296 h 296"/>
                <a:gd name="T12" fmla="*/ 174 w 349"/>
                <a:gd name="T13" fmla="*/ 207 h 296"/>
                <a:gd name="T14" fmla="*/ 85 w 349"/>
                <a:gd name="T15" fmla="*/ 296 h 296"/>
                <a:gd name="T16" fmla="*/ 56 w 349"/>
                <a:gd name="T17" fmla="*/ 80 h 296"/>
                <a:gd name="T18" fmla="*/ 96 w 349"/>
                <a:gd name="T19" fmla="*/ 40 h 296"/>
                <a:gd name="T20" fmla="*/ 56 w 349"/>
                <a:gd name="T21" fmla="*/ 0 h 296"/>
                <a:gd name="T22" fmla="*/ 16 w 349"/>
                <a:gd name="T23" fmla="*/ 40 h 296"/>
                <a:gd name="T24" fmla="*/ 56 w 349"/>
                <a:gd name="T25" fmla="*/ 80 h 296"/>
                <a:gd name="T26" fmla="*/ 111 w 349"/>
                <a:gd name="T27" fmla="*/ 136 h 296"/>
                <a:gd name="T28" fmla="*/ 56 w 349"/>
                <a:gd name="T29" fmla="*/ 81 h 296"/>
                <a:gd name="T30" fmla="*/ 0 w 349"/>
                <a:gd name="T31" fmla="*/ 136 h 296"/>
                <a:gd name="T32" fmla="*/ 293 w 349"/>
                <a:gd name="T33" fmla="*/ 80 h 296"/>
                <a:gd name="T34" fmla="*/ 333 w 349"/>
                <a:gd name="T35" fmla="*/ 40 h 296"/>
                <a:gd name="T36" fmla="*/ 293 w 349"/>
                <a:gd name="T37" fmla="*/ 0 h 296"/>
                <a:gd name="T38" fmla="*/ 253 w 349"/>
                <a:gd name="T39" fmla="*/ 40 h 296"/>
                <a:gd name="T40" fmla="*/ 293 w 349"/>
                <a:gd name="T41" fmla="*/ 80 h 296"/>
                <a:gd name="T42" fmla="*/ 349 w 349"/>
                <a:gd name="T43" fmla="*/ 136 h 296"/>
                <a:gd name="T44" fmla="*/ 293 w 349"/>
                <a:gd name="T45" fmla="*/ 81 h 296"/>
                <a:gd name="T46" fmla="*/ 237 w 349"/>
                <a:gd name="T47" fmla="*/ 136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9" h="296">
                  <a:moveTo>
                    <a:pt x="110" y="142"/>
                  </a:moveTo>
                  <a:cubicBezTo>
                    <a:pt x="110" y="107"/>
                    <a:pt x="139" y="78"/>
                    <a:pt x="174" y="78"/>
                  </a:cubicBezTo>
                  <a:cubicBezTo>
                    <a:pt x="210" y="78"/>
                    <a:pt x="238" y="107"/>
                    <a:pt x="238" y="142"/>
                  </a:cubicBezTo>
                  <a:cubicBezTo>
                    <a:pt x="238" y="177"/>
                    <a:pt x="210" y="206"/>
                    <a:pt x="174" y="206"/>
                  </a:cubicBezTo>
                  <a:cubicBezTo>
                    <a:pt x="139" y="206"/>
                    <a:pt x="110" y="177"/>
                    <a:pt x="110" y="142"/>
                  </a:cubicBezTo>
                  <a:close/>
                  <a:moveTo>
                    <a:pt x="264" y="296"/>
                  </a:moveTo>
                  <a:cubicBezTo>
                    <a:pt x="264" y="247"/>
                    <a:pt x="224" y="207"/>
                    <a:pt x="174" y="207"/>
                  </a:cubicBezTo>
                  <a:cubicBezTo>
                    <a:pt x="125" y="207"/>
                    <a:pt x="85" y="247"/>
                    <a:pt x="85" y="296"/>
                  </a:cubicBezTo>
                  <a:moveTo>
                    <a:pt x="56" y="80"/>
                  </a:moveTo>
                  <a:cubicBezTo>
                    <a:pt x="78" y="80"/>
                    <a:pt x="96" y="62"/>
                    <a:pt x="96" y="40"/>
                  </a:cubicBezTo>
                  <a:cubicBezTo>
                    <a:pt x="96" y="18"/>
                    <a:pt x="78" y="0"/>
                    <a:pt x="56" y="0"/>
                  </a:cubicBezTo>
                  <a:cubicBezTo>
                    <a:pt x="34" y="0"/>
                    <a:pt x="16" y="18"/>
                    <a:pt x="16" y="40"/>
                  </a:cubicBezTo>
                  <a:cubicBezTo>
                    <a:pt x="16" y="62"/>
                    <a:pt x="34" y="80"/>
                    <a:pt x="56" y="80"/>
                  </a:cubicBezTo>
                  <a:close/>
                  <a:moveTo>
                    <a:pt x="111" y="136"/>
                  </a:moveTo>
                  <a:cubicBezTo>
                    <a:pt x="111" y="106"/>
                    <a:pt x="86" y="81"/>
                    <a:pt x="56" y="81"/>
                  </a:cubicBezTo>
                  <a:cubicBezTo>
                    <a:pt x="25" y="81"/>
                    <a:pt x="0" y="106"/>
                    <a:pt x="0" y="136"/>
                  </a:cubicBezTo>
                  <a:moveTo>
                    <a:pt x="293" y="80"/>
                  </a:moveTo>
                  <a:cubicBezTo>
                    <a:pt x="315" y="80"/>
                    <a:pt x="333" y="62"/>
                    <a:pt x="333" y="40"/>
                  </a:cubicBezTo>
                  <a:cubicBezTo>
                    <a:pt x="333" y="18"/>
                    <a:pt x="315" y="0"/>
                    <a:pt x="293" y="0"/>
                  </a:cubicBezTo>
                  <a:cubicBezTo>
                    <a:pt x="271" y="0"/>
                    <a:pt x="253" y="18"/>
                    <a:pt x="253" y="40"/>
                  </a:cubicBezTo>
                  <a:cubicBezTo>
                    <a:pt x="253" y="62"/>
                    <a:pt x="271" y="80"/>
                    <a:pt x="293" y="80"/>
                  </a:cubicBezTo>
                  <a:close/>
                  <a:moveTo>
                    <a:pt x="349" y="136"/>
                  </a:moveTo>
                  <a:cubicBezTo>
                    <a:pt x="349" y="106"/>
                    <a:pt x="324" y="81"/>
                    <a:pt x="293" y="81"/>
                  </a:cubicBezTo>
                  <a:cubicBezTo>
                    <a:pt x="262" y="81"/>
                    <a:pt x="237" y="106"/>
                    <a:pt x="237" y="136"/>
                  </a:cubicBezTo>
                </a:path>
              </a:pathLst>
            </a:custGeom>
            <a:noFill/>
            <a:ln w="9525" cap="sq">
              <a:solidFill>
                <a:srgbClr val="74277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66" name="Group 165">
            <a:extLst>
              <a:ext uri="{FF2B5EF4-FFF2-40B4-BE49-F238E27FC236}">
                <a16:creationId xmlns:a16="http://schemas.microsoft.com/office/drawing/2014/main" id="{0BA35648-EF5D-4BB9-9152-0BE1F656BFB4}"/>
              </a:ext>
            </a:extLst>
          </p:cNvPr>
          <p:cNvGrpSpPr/>
          <p:nvPr/>
        </p:nvGrpSpPr>
        <p:grpSpPr>
          <a:xfrm>
            <a:off x="232789" y="6013912"/>
            <a:ext cx="694814" cy="694814"/>
            <a:chOff x="376240" y="4884803"/>
            <a:chExt cx="545324" cy="545324"/>
          </a:xfrm>
        </p:grpSpPr>
        <p:sp>
          <p:nvSpPr>
            <p:cNvPr id="167" name="Oval 166">
              <a:extLst>
                <a:ext uri="{FF2B5EF4-FFF2-40B4-BE49-F238E27FC236}">
                  <a16:creationId xmlns:a16="http://schemas.microsoft.com/office/drawing/2014/main" id="{9C68C9C1-8F9E-4C3E-AAD3-195220B451AD}"/>
                </a:ext>
              </a:extLst>
            </p:cNvPr>
            <p:cNvSpPr/>
            <p:nvPr/>
          </p:nvSpPr>
          <p:spPr>
            <a:xfrm>
              <a:off x="376240" y="4884803"/>
              <a:ext cx="545324" cy="545324"/>
            </a:xfrm>
            <a:prstGeom prst="ellipse">
              <a:avLst/>
            </a:prstGeom>
            <a:solidFill>
              <a:schemeClr val="bg1"/>
            </a:solidFill>
            <a:ln w="9525">
              <a:solidFill>
                <a:srgbClr val="7427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bank" title="Icon of a piggy bank">
              <a:extLst>
                <a:ext uri="{FF2B5EF4-FFF2-40B4-BE49-F238E27FC236}">
                  <a16:creationId xmlns:a16="http://schemas.microsoft.com/office/drawing/2014/main" id="{C44F8C8C-405B-4EE7-BB0F-8401ED977FEE}"/>
                </a:ext>
              </a:extLst>
            </p:cNvPr>
            <p:cNvSpPr>
              <a:spLocks noChangeAspect="1" noEditPoints="1"/>
            </p:cNvSpPr>
            <p:nvPr/>
          </p:nvSpPr>
          <p:spPr bwMode="auto">
            <a:xfrm>
              <a:off x="451261" y="4974585"/>
              <a:ext cx="395282" cy="365760"/>
            </a:xfrm>
            <a:custGeom>
              <a:avLst/>
              <a:gdLst>
                <a:gd name="T0" fmla="*/ 181 w 335"/>
                <a:gd name="T1" fmla="*/ 59 h 309"/>
                <a:gd name="T2" fmla="*/ 180 w 335"/>
                <a:gd name="T3" fmla="*/ 47 h 309"/>
                <a:gd name="T4" fmla="*/ 227 w 335"/>
                <a:gd name="T5" fmla="*/ 0 h 309"/>
                <a:gd name="T6" fmla="*/ 274 w 335"/>
                <a:gd name="T7" fmla="*/ 47 h 309"/>
                <a:gd name="T8" fmla="*/ 259 w 335"/>
                <a:gd name="T9" fmla="*/ 81 h 309"/>
                <a:gd name="T10" fmla="*/ 181 w 335"/>
                <a:gd name="T11" fmla="*/ 59 h 309"/>
                <a:gd name="T12" fmla="*/ 180 w 335"/>
                <a:gd name="T13" fmla="*/ 45 h 309"/>
                <a:gd name="T14" fmla="*/ 145 w 335"/>
                <a:gd name="T15" fmla="*/ 44 h 309"/>
                <a:gd name="T16" fmla="*/ 92 w 335"/>
                <a:gd name="T17" fmla="*/ 11 h 309"/>
                <a:gd name="T18" fmla="*/ 92 w 335"/>
                <a:gd name="T19" fmla="*/ 62 h 309"/>
                <a:gd name="T20" fmla="*/ 89 w 335"/>
                <a:gd name="T21" fmla="*/ 66 h 309"/>
                <a:gd name="T22" fmla="*/ 56 w 335"/>
                <a:gd name="T23" fmla="*/ 92 h 309"/>
                <a:gd name="T24" fmla="*/ 19 w 335"/>
                <a:gd name="T25" fmla="*/ 134 h 309"/>
                <a:gd name="T26" fmla="*/ 0 w 335"/>
                <a:gd name="T27" fmla="*/ 154 h 309"/>
                <a:gd name="T28" fmla="*/ 0 w 335"/>
                <a:gd name="T29" fmla="*/ 178 h 309"/>
                <a:gd name="T30" fmla="*/ 19 w 335"/>
                <a:gd name="T31" fmla="*/ 198 h 309"/>
                <a:gd name="T32" fmla="*/ 28 w 335"/>
                <a:gd name="T33" fmla="*/ 198 h 309"/>
                <a:gd name="T34" fmla="*/ 89 w 335"/>
                <a:gd name="T35" fmla="*/ 264 h 309"/>
                <a:gd name="T36" fmla="*/ 89 w 335"/>
                <a:gd name="T37" fmla="*/ 289 h 309"/>
                <a:gd name="T38" fmla="*/ 108 w 335"/>
                <a:gd name="T39" fmla="*/ 309 h 309"/>
                <a:gd name="T40" fmla="*/ 133 w 335"/>
                <a:gd name="T41" fmla="*/ 309 h 309"/>
                <a:gd name="T42" fmla="*/ 152 w 335"/>
                <a:gd name="T43" fmla="*/ 289 h 309"/>
                <a:gd name="T44" fmla="*/ 226 w 335"/>
                <a:gd name="T45" fmla="*/ 289 h 309"/>
                <a:gd name="T46" fmla="*/ 245 w 335"/>
                <a:gd name="T47" fmla="*/ 309 h 309"/>
                <a:gd name="T48" fmla="*/ 270 w 335"/>
                <a:gd name="T49" fmla="*/ 309 h 309"/>
                <a:gd name="T50" fmla="*/ 289 w 335"/>
                <a:gd name="T51" fmla="*/ 289 h 309"/>
                <a:gd name="T52" fmla="*/ 289 w 335"/>
                <a:gd name="T53" fmla="*/ 251 h 309"/>
                <a:gd name="T54" fmla="*/ 335 w 335"/>
                <a:gd name="T55" fmla="*/ 167 h 309"/>
                <a:gd name="T56" fmla="*/ 268 w 335"/>
                <a:gd name="T57" fmla="*/ 70 h 309"/>
                <a:gd name="T58" fmla="*/ 89 w 335"/>
                <a:gd name="T59" fmla="*/ 137 h 309"/>
                <a:gd name="T60" fmla="*/ 94 w 335"/>
                <a:gd name="T61" fmla="*/ 132 h 309"/>
                <a:gd name="T62" fmla="*/ 89 w 335"/>
                <a:gd name="T63" fmla="*/ 127 h 309"/>
                <a:gd name="T64" fmla="*/ 84 w 335"/>
                <a:gd name="T65" fmla="*/ 132 h 309"/>
                <a:gd name="T66" fmla="*/ 89 w 335"/>
                <a:gd name="T67" fmla="*/ 137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5" h="309">
                  <a:moveTo>
                    <a:pt x="181" y="59"/>
                  </a:moveTo>
                  <a:cubicBezTo>
                    <a:pt x="180" y="55"/>
                    <a:pt x="180" y="51"/>
                    <a:pt x="180" y="47"/>
                  </a:cubicBezTo>
                  <a:cubicBezTo>
                    <a:pt x="180" y="21"/>
                    <a:pt x="201" y="0"/>
                    <a:pt x="227" y="0"/>
                  </a:cubicBezTo>
                  <a:cubicBezTo>
                    <a:pt x="253" y="0"/>
                    <a:pt x="274" y="21"/>
                    <a:pt x="274" y="47"/>
                  </a:cubicBezTo>
                  <a:cubicBezTo>
                    <a:pt x="274" y="60"/>
                    <a:pt x="268" y="73"/>
                    <a:pt x="259" y="81"/>
                  </a:cubicBezTo>
                  <a:lnTo>
                    <a:pt x="181" y="59"/>
                  </a:lnTo>
                  <a:close/>
                  <a:moveTo>
                    <a:pt x="180" y="45"/>
                  </a:moveTo>
                  <a:cubicBezTo>
                    <a:pt x="145" y="44"/>
                    <a:pt x="145" y="44"/>
                    <a:pt x="145" y="44"/>
                  </a:cubicBezTo>
                  <a:cubicBezTo>
                    <a:pt x="92" y="11"/>
                    <a:pt x="92" y="11"/>
                    <a:pt x="92" y="11"/>
                  </a:cubicBezTo>
                  <a:cubicBezTo>
                    <a:pt x="92" y="62"/>
                    <a:pt x="92" y="62"/>
                    <a:pt x="92" y="62"/>
                  </a:cubicBezTo>
                  <a:cubicBezTo>
                    <a:pt x="92" y="64"/>
                    <a:pt x="91" y="66"/>
                    <a:pt x="89" y="66"/>
                  </a:cubicBezTo>
                  <a:cubicBezTo>
                    <a:pt x="85" y="68"/>
                    <a:pt x="76" y="74"/>
                    <a:pt x="56" y="92"/>
                  </a:cubicBezTo>
                  <a:cubicBezTo>
                    <a:pt x="24" y="120"/>
                    <a:pt x="19" y="134"/>
                    <a:pt x="19" y="134"/>
                  </a:cubicBezTo>
                  <a:cubicBezTo>
                    <a:pt x="8" y="134"/>
                    <a:pt x="0" y="143"/>
                    <a:pt x="0" y="154"/>
                  </a:cubicBezTo>
                  <a:cubicBezTo>
                    <a:pt x="0" y="178"/>
                    <a:pt x="0" y="178"/>
                    <a:pt x="0" y="178"/>
                  </a:cubicBezTo>
                  <a:cubicBezTo>
                    <a:pt x="0" y="189"/>
                    <a:pt x="8" y="198"/>
                    <a:pt x="19" y="198"/>
                  </a:cubicBezTo>
                  <a:cubicBezTo>
                    <a:pt x="28" y="198"/>
                    <a:pt x="28" y="198"/>
                    <a:pt x="28" y="198"/>
                  </a:cubicBezTo>
                  <a:cubicBezTo>
                    <a:pt x="28" y="237"/>
                    <a:pt x="62" y="264"/>
                    <a:pt x="89" y="264"/>
                  </a:cubicBezTo>
                  <a:cubicBezTo>
                    <a:pt x="89" y="289"/>
                    <a:pt x="89" y="289"/>
                    <a:pt x="89" y="289"/>
                  </a:cubicBezTo>
                  <a:cubicBezTo>
                    <a:pt x="89" y="300"/>
                    <a:pt x="98" y="309"/>
                    <a:pt x="108" y="309"/>
                  </a:cubicBezTo>
                  <a:cubicBezTo>
                    <a:pt x="133" y="309"/>
                    <a:pt x="133" y="309"/>
                    <a:pt x="133" y="309"/>
                  </a:cubicBezTo>
                  <a:cubicBezTo>
                    <a:pt x="144" y="309"/>
                    <a:pt x="152" y="300"/>
                    <a:pt x="152" y="289"/>
                  </a:cubicBezTo>
                  <a:cubicBezTo>
                    <a:pt x="226" y="289"/>
                    <a:pt x="226" y="289"/>
                    <a:pt x="226" y="289"/>
                  </a:cubicBezTo>
                  <a:cubicBezTo>
                    <a:pt x="226" y="300"/>
                    <a:pt x="235" y="309"/>
                    <a:pt x="245" y="309"/>
                  </a:cubicBezTo>
                  <a:cubicBezTo>
                    <a:pt x="270" y="309"/>
                    <a:pt x="270" y="309"/>
                    <a:pt x="270" y="309"/>
                  </a:cubicBezTo>
                  <a:cubicBezTo>
                    <a:pt x="281" y="309"/>
                    <a:pt x="289" y="300"/>
                    <a:pt x="289" y="289"/>
                  </a:cubicBezTo>
                  <a:cubicBezTo>
                    <a:pt x="289" y="251"/>
                    <a:pt x="289" y="251"/>
                    <a:pt x="289" y="251"/>
                  </a:cubicBezTo>
                  <a:cubicBezTo>
                    <a:pt x="317" y="233"/>
                    <a:pt x="335" y="202"/>
                    <a:pt x="335" y="167"/>
                  </a:cubicBezTo>
                  <a:cubicBezTo>
                    <a:pt x="335" y="123"/>
                    <a:pt x="306" y="85"/>
                    <a:pt x="268" y="70"/>
                  </a:cubicBezTo>
                  <a:moveTo>
                    <a:pt x="89" y="137"/>
                  </a:moveTo>
                  <a:cubicBezTo>
                    <a:pt x="92" y="137"/>
                    <a:pt x="94" y="135"/>
                    <a:pt x="94" y="132"/>
                  </a:cubicBezTo>
                  <a:cubicBezTo>
                    <a:pt x="94" y="129"/>
                    <a:pt x="92" y="127"/>
                    <a:pt x="89" y="127"/>
                  </a:cubicBezTo>
                  <a:cubicBezTo>
                    <a:pt x="86" y="127"/>
                    <a:pt x="84" y="129"/>
                    <a:pt x="84" y="132"/>
                  </a:cubicBezTo>
                  <a:cubicBezTo>
                    <a:pt x="84" y="135"/>
                    <a:pt x="86" y="137"/>
                    <a:pt x="89" y="137"/>
                  </a:cubicBezTo>
                  <a:close/>
                </a:path>
              </a:pathLst>
            </a:custGeom>
            <a:noFill/>
            <a:ln w="9525" cap="sq">
              <a:solidFill>
                <a:srgbClr val="74277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dirty="0">
                <a:gradFill>
                  <a:gsLst>
                    <a:gs pos="0">
                      <a:srgbClr val="505050"/>
                    </a:gs>
                    <a:gs pos="100000">
                      <a:srgbClr val="505050"/>
                    </a:gs>
                  </a:gsLst>
                </a:gradFill>
              </a:endParaRPr>
            </a:p>
          </p:txBody>
        </p:sp>
      </p:grpSp>
      <p:grpSp>
        <p:nvGrpSpPr>
          <p:cNvPr id="169" name="Group 168">
            <a:extLst>
              <a:ext uri="{FF2B5EF4-FFF2-40B4-BE49-F238E27FC236}">
                <a16:creationId xmlns:a16="http://schemas.microsoft.com/office/drawing/2014/main" id="{EFBCE2EC-479D-405A-8749-4AF2B2B4F354}"/>
              </a:ext>
            </a:extLst>
          </p:cNvPr>
          <p:cNvGrpSpPr/>
          <p:nvPr/>
        </p:nvGrpSpPr>
        <p:grpSpPr>
          <a:xfrm>
            <a:off x="232789" y="8382106"/>
            <a:ext cx="694814" cy="694814"/>
            <a:chOff x="201740" y="6924497"/>
            <a:chExt cx="545324" cy="545324"/>
          </a:xfrm>
        </p:grpSpPr>
        <p:sp>
          <p:nvSpPr>
            <p:cNvPr id="170" name="Oval 169">
              <a:extLst>
                <a:ext uri="{FF2B5EF4-FFF2-40B4-BE49-F238E27FC236}">
                  <a16:creationId xmlns:a16="http://schemas.microsoft.com/office/drawing/2014/main" id="{A2D13527-6876-444D-908A-7B72F8E0F789}"/>
                </a:ext>
              </a:extLst>
            </p:cNvPr>
            <p:cNvSpPr/>
            <p:nvPr/>
          </p:nvSpPr>
          <p:spPr>
            <a:xfrm>
              <a:off x="201740" y="6924497"/>
              <a:ext cx="545324" cy="545324"/>
            </a:xfrm>
            <a:prstGeom prst="ellipse">
              <a:avLst/>
            </a:prstGeom>
            <a:solidFill>
              <a:schemeClr val="bg1"/>
            </a:solidFill>
            <a:ln w="9525">
              <a:solidFill>
                <a:srgbClr val="7427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inancial_E7BB" title="Icon of a chart made of vertical lines with a line tracing the top of each, turning into an arrow pointing up">
              <a:extLst>
                <a:ext uri="{FF2B5EF4-FFF2-40B4-BE49-F238E27FC236}">
                  <a16:creationId xmlns:a16="http://schemas.microsoft.com/office/drawing/2014/main" id="{CA5D1A3A-66FE-4B1D-AB72-A4EDE462B2D0}"/>
                </a:ext>
              </a:extLst>
            </p:cNvPr>
            <p:cNvSpPr>
              <a:spLocks noChangeAspect="1" noEditPoints="1"/>
            </p:cNvSpPr>
            <p:nvPr/>
          </p:nvSpPr>
          <p:spPr bwMode="auto">
            <a:xfrm>
              <a:off x="311549" y="7051889"/>
              <a:ext cx="325706" cy="290540"/>
            </a:xfrm>
            <a:custGeom>
              <a:avLst/>
              <a:gdLst>
                <a:gd name="T0" fmla="*/ 47 w 4770"/>
                <a:gd name="T1" fmla="*/ 4255 h 4255"/>
                <a:gd name="T2" fmla="*/ 47 w 4770"/>
                <a:gd name="T3" fmla="*/ 3626 h 4255"/>
                <a:gd name="T4" fmla="*/ 676 w 4770"/>
                <a:gd name="T5" fmla="*/ 4255 h 4255"/>
                <a:gd name="T6" fmla="*/ 676 w 4770"/>
                <a:gd name="T7" fmla="*/ 2996 h 4255"/>
                <a:gd name="T8" fmla="*/ 1306 w 4770"/>
                <a:gd name="T9" fmla="*/ 4255 h 4255"/>
                <a:gd name="T10" fmla="*/ 1306 w 4770"/>
                <a:gd name="T11" fmla="*/ 2366 h 4255"/>
                <a:gd name="T12" fmla="*/ 1935 w 4770"/>
                <a:gd name="T13" fmla="*/ 4255 h 4255"/>
                <a:gd name="T14" fmla="*/ 1935 w 4770"/>
                <a:gd name="T15" fmla="*/ 1736 h 4255"/>
                <a:gd name="T16" fmla="*/ 2564 w 4770"/>
                <a:gd name="T17" fmla="*/ 4255 h 4255"/>
                <a:gd name="T18" fmla="*/ 2564 w 4770"/>
                <a:gd name="T19" fmla="*/ 1736 h 4255"/>
                <a:gd name="T20" fmla="*/ 3194 w 4770"/>
                <a:gd name="T21" fmla="*/ 4255 h 4255"/>
                <a:gd name="T22" fmla="*/ 3194 w 4770"/>
                <a:gd name="T23" fmla="*/ 2361 h 4255"/>
                <a:gd name="T24" fmla="*/ 3823 w 4770"/>
                <a:gd name="T25" fmla="*/ 4255 h 4255"/>
                <a:gd name="T26" fmla="*/ 3823 w 4770"/>
                <a:gd name="T27" fmla="*/ 1736 h 4255"/>
                <a:gd name="T28" fmla="*/ 4453 w 4770"/>
                <a:gd name="T29" fmla="*/ 4255 h 4255"/>
                <a:gd name="T30" fmla="*/ 4453 w 4770"/>
                <a:gd name="T31" fmla="*/ 1424 h 4255"/>
                <a:gd name="T32" fmla="*/ 4760 w 4770"/>
                <a:gd name="T33" fmla="*/ 5 h 4255"/>
                <a:gd name="T34" fmla="*/ 3191 w 4770"/>
                <a:gd name="T35" fmla="*/ 1575 h 4255"/>
                <a:gd name="T36" fmla="*/ 2247 w 4770"/>
                <a:gd name="T37" fmla="*/ 630 h 4255"/>
                <a:gd name="T38" fmla="*/ 0 w 4770"/>
                <a:gd name="T39" fmla="*/ 2879 h 4255"/>
                <a:gd name="T40" fmla="*/ 4770 w 4770"/>
                <a:gd name="T41" fmla="*/ 948 h 4255"/>
                <a:gd name="T42" fmla="*/ 4770 w 4770"/>
                <a:gd name="T43" fmla="*/ 0 h 4255"/>
                <a:gd name="T44" fmla="*/ 3818 w 4770"/>
                <a:gd name="T45" fmla="*/ 0 h 4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70" h="4255">
                  <a:moveTo>
                    <a:pt x="47" y="4255"/>
                  </a:moveTo>
                  <a:lnTo>
                    <a:pt x="47" y="3626"/>
                  </a:lnTo>
                  <a:moveTo>
                    <a:pt x="676" y="4255"/>
                  </a:moveTo>
                  <a:lnTo>
                    <a:pt x="676" y="2996"/>
                  </a:lnTo>
                  <a:moveTo>
                    <a:pt x="1306" y="4255"/>
                  </a:moveTo>
                  <a:lnTo>
                    <a:pt x="1306" y="2366"/>
                  </a:lnTo>
                  <a:moveTo>
                    <a:pt x="1935" y="4255"/>
                  </a:moveTo>
                  <a:lnTo>
                    <a:pt x="1935" y="1736"/>
                  </a:lnTo>
                  <a:moveTo>
                    <a:pt x="2564" y="4255"/>
                  </a:moveTo>
                  <a:lnTo>
                    <a:pt x="2564" y="1736"/>
                  </a:lnTo>
                  <a:moveTo>
                    <a:pt x="3194" y="4255"/>
                  </a:moveTo>
                  <a:lnTo>
                    <a:pt x="3194" y="2361"/>
                  </a:lnTo>
                  <a:moveTo>
                    <a:pt x="3823" y="4255"/>
                  </a:moveTo>
                  <a:lnTo>
                    <a:pt x="3823" y="1736"/>
                  </a:lnTo>
                  <a:moveTo>
                    <a:pt x="4453" y="4255"/>
                  </a:moveTo>
                  <a:lnTo>
                    <a:pt x="4453" y="1424"/>
                  </a:lnTo>
                  <a:moveTo>
                    <a:pt x="4760" y="5"/>
                  </a:moveTo>
                  <a:lnTo>
                    <a:pt x="3191" y="1575"/>
                  </a:lnTo>
                  <a:lnTo>
                    <a:pt x="2247" y="630"/>
                  </a:lnTo>
                  <a:lnTo>
                    <a:pt x="0" y="2879"/>
                  </a:lnTo>
                  <a:moveTo>
                    <a:pt x="4770" y="948"/>
                  </a:moveTo>
                  <a:lnTo>
                    <a:pt x="4770" y="0"/>
                  </a:lnTo>
                  <a:lnTo>
                    <a:pt x="3818" y="0"/>
                  </a:lnTo>
                </a:path>
              </a:pathLst>
            </a:custGeom>
            <a:noFill/>
            <a:ln w="9525" cap="flat">
              <a:solidFill>
                <a:srgbClr val="74277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900">
                <a:gradFill>
                  <a:gsLst>
                    <a:gs pos="0">
                      <a:srgbClr val="505050"/>
                    </a:gs>
                    <a:gs pos="100000">
                      <a:srgbClr val="505050"/>
                    </a:gs>
                  </a:gsLst>
                  <a:lin ang="5400000" scaled="1"/>
                </a:gradFill>
              </a:endParaRPr>
            </a:p>
          </p:txBody>
        </p:sp>
      </p:grpSp>
      <p:grpSp>
        <p:nvGrpSpPr>
          <p:cNvPr id="172" name="Group 171">
            <a:extLst>
              <a:ext uri="{FF2B5EF4-FFF2-40B4-BE49-F238E27FC236}">
                <a16:creationId xmlns:a16="http://schemas.microsoft.com/office/drawing/2014/main" id="{53B027F6-F194-4C37-997D-88ECBDE80C86}"/>
              </a:ext>
            </a:extLst>
          </p:cNvPr>
          <p:cNvGrpSpPr/>
          <p:nvPr/>
        </p:nvGrpSpPr>
        <p:grpSpPr>
          <a:xfrm>
            <a:off x="232789" y="10750300"/>
            <a:ext cx="694814" cy="694814"/>
            <a:chOff x="243216" y="9652180"/>
            <a:chExt cx="545324" cy="545324"/>
          </a:xfrm>
        </p:grpSpPr>
        <p:sp>
          <p:nvSpPr>
            <p:cNvPr id="173" name="Oval 172">
              <a:extLst>
                <a:ext uri="{FF2B5EF4-FFF2-40B4-BE49-F238E27FC236}">
                  <a16:creationId xmlns:a16="http://schemas.microsoft.com/office/drawing/2014/main" id="{B7FFCB79-93C7-4A40-B31C-C05602806E65}"/>
                </a:ext>
              </a:extLst>
            </p:cNvPr>
            <p:cNvSpPr/>
            <p:nvPr/>
          </p:nvSpPr>
          <p:spPr>
            <a:xfrm>
              <a:off x="243216" y="9652180"/>
              <a:ext cx="545324" cy="545324"/>
            </a:xfrm>
            <a:prstGeom prst="ellipse">
              <a:avLst/>
            </a:prstGeom>
            <a:solidFill>
              <a:schemeClr val="bg1"/>
            </a:solidFill>
            <a:ln w="9525">
              <a:solidFill>
                <a:srgbClr val="7427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graph_4" title="Icon of a pie chart">
              <a:extLst>
                <a:ext uri="{FF2B5EF4-FFF2-40B4-BE49-F238E27FC236}">
                  <a16:creationId xmlns:a16="http://schemas.microsoft.com/office/drawing/2014/main" id="{941BCFD8-FA0F-4CAC-A503-0D4CA914BFBF}"/>
                </a:ext>
              </a:extLst>
            </p:cNvPr>
            <p:cNvSpPr>
              <a:spLocks noChangeAspect="1" noEditPoints="1"/>
            </p:cNvSpPr>
            <p:nvPr/>
          </p:nvSpPr>
          <p:spPr bwMode="auto">
            <a:xfrm>
              <a:off x="343697" y="9727156"/>
              <a:ext cx="367277" cy="365760"/>
            </a:xfrm>
            <a:custGeom>
              <a:avLst/>
              <a:gdLst>
                <a:gd name="T0" fmla="*/ 310 w 334"/>
                <a:gd name="T1" fmla="*/ 178 h 333"/>
                <a:gd name="T2" fmla="*/ 155 w 334"/>
                <a:gd name="T3" fmla="*/ 333 h 333"/>
                <a:gd name="T4" fmla="*/ 0 w 334"/>
                <a:gd name="T5" fmla="*/ 178 h 333"/>
                <a:gd name="T6" fmla="*/ 155 w 334"/>
                <a:gd name="T7" fmla="*/ 23 h 333"/>
                <a:gd name="T8" fmla="*/ 155 w 334"/>
                <a:gd name="T9" fmla="*/ 178 h 333"/>
                <a:gd name="T10" fmla="*/ 310 w 334"/>
                <a:gd name="T11" fmla="*/ 178 h 333"/>
                <a:gd name="T12" fmla="*/ 334 w 334"/>
                <a:gd name="T13" fmla="*/ 139 h 333"/>
                <a:gd name="T14" fmla="*/ 195 w 334"/>
                <a:gd name="T15" fmla="*/ 0 h 333"/>
                <a:gd name="T16" fmla="*/ 195 w 334"/>
                <a:gd name="T17" fmla="*/ 139 h 333"/>
                <a:gd name="T18" fmla="*/ 334 w 334"/>
                <a:gd name="T19" fmla="*/ 139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4" h="333">
                  <a:moveTo>
                    <a:pt x="310" y="178"/>
                  </a:moveTo>
                  <a:cubicBezTo>
                    <a:pt x="310" y="264"/>
                    <a:pt x="241" y="333"/>
                    <a:pt x="155" y="333"/>
                  </a:cubicBezTo>
                  <a:cubicBezTo>
                    <a:pt x="69" y="333"/>
                    <a:pt x="0" y="264"/>
                    <a:pt x="0" y="178"/>
                  </a:cubicBezTo>
                  <a:cubicBezTo>
                    <a:pt x="0" y="93"/>
                    <a:pt x="69" y="23"/>
                    <a:pt x="155" y="23"/>
                  </a:cubicBezTo>
                  <a:cubicBezTo>
                    <a:pt x="155" y="178"/>
                    <a:pt x="155" y="178"/>
                    <a:pt x="155" y="178"/>
                  </a:cubicBezTo>
                  <a:lnTo>
                    <a:pt x="310" y="178"/>
                  </a:lnTo>
                  <a:close/>
                  <a:moveTo>
                    <a:pt x="334" y="139"/>
                  </a:moveTo>
                  <a:cubicBezTo>
                    <a:pt x="334" y="62"/>
                    <a:pt x="272" y="0"/>
                    <a:pt x="195" y="0"/>
                  </a:cubicBezTo>
                  <a:cubicBezTo>
                    <a:pt x="195" y="139"/>
                    <a:pt x="195" y="139"/>
                    <a:pt x="195" y="139"/>
                  </a:cubicBezTo>
                  <a:lnTo>
                    <a:pt x="334" y="139"/>
                  </a:lnTo>
                  <a:close/>
                </a:path>
              </a:pathLst>
            </a:custGeom>
            <a:noFill/>
            <a:ln w="9525" cap="sq">
              <a:solidFill>
                <a:srgbClr val="74277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dirty="0">
                <a:gradFill>
                  <a:gsLst>
                    <a:gs pos="0">
                      <a:srgbClr val="505050"/>
                    </a:gs>
                    <a:gs pos="100000">
                      <a:srgbClr val="505050"/>
                    </a:gs>
                  </a:gsLst>
                </a:gradFill>
              </a:endParaRPr>
            </a:p>
          </p:txBody>
        </p:sp>
      </p:grpSp>
      <p:sp>
        <p:nvSpPr>
          <p:cNvPr id="176" name="Rectangle 175">
            <a:extLst>
              <a:ext uri="{FF2B5EF4-FFF2-40B4-BE49-F238E27FC236}">
                <a16:creationId xmlns:a16="http://schemas.microsoft.com/office/drawing/2014/main" id="{7E6F4404-A6EE-4DDF-A56C-376FD7CDF90F}"/>
              </a:ext>
            </a:extLst>
          </p:cNvPr>
          <p:cNvSpPr/>
          <p:nvPr/>
        </p:nvSpPr>
        <p:spPr>
          <a:xfrm>
            <a:off x="1079499" y="4917502"/>
            <a:ext cx="1371600" cy="813816"/>
          </a:xfrm>
          <a:prstGeom prst="rect">
            <a:avLst/>
          </a:prstGeom>
        </p:spPr>
        <p:txBody>
          <a:bodyPr wrap="square" lIns="45720" tIns="45720" rIns="45720" bIns="45720">
            <a:noAutofit/>
          </a:bodyPr>
          <a:lstStyle/>
          <a:p>
            <a:pPr lvl="0" algn="ctr"/>
            <a:r>
              <a:rPr lang="en-US" sz="900" dirty="0">
                <a:solidFill>
                  <a:srgbClr val="191919"/>
                </a:solidFill>
                <a:ea typeface="Calibri" panose="020F0502020204030204" pitchFamily="34" charset="0"/>
                <a:cs typeface="Times New Roman" panose="02020603050405020304" pitchFamily="18" charset="0"/>
              </a:rPr>
              <a:t>Learn the intuitive </a:t>
            </a:r>
            <a:br>
              <a:rPr lang="en-US" sz="900" dirty="0">
                <a:solidFill>
                  <a:srgbClr val="191919"/>
                </a:solidFill>
                <a:ea typeface="Calibri" panose="020F0502020204030204" pitchFamily="34" charset="0"/>
                <a:cs typeface="Times New Roman" panose="02020603050405020304" pitchFamily="18" charset="0"/>
              </a:rPr>
            </a:br>
            <a:r>
              <a:rPr lang="en-US" sz="900" dirty="0">
                <a:solidFill>
                  <a:srgbClr val="191919"/>
                </a:solidFill>
                <a:ea typeface="Calibri" panose="020F0502020204030204" pitchFamily="34" charset="0"/>
                <a:cs typeface="Times New Roman" panose="02020603050405020304" pitchFamily="18" charset="0"/>
              </a:rPr>
              <a:t>drag-and-drop visual building approach</a:t>
            </a:r>
          </a:p>
        </p:txBody>
      </p:sp>
      <p:sp>
        <p:nvSpPr>
          <p:cNvPr id="177" name="Rectangle 176">
            <a:extLst>
              <a:ext uri="{FF2B5EF4-FFF2-40B4-BE49-F238E27FC236}">
                <a16:creationId xmlns:a16="http://schemas.microsoft.com/office/drawing/2014/main" id="{AC8DA137-E9B8-45DF-ABCC-75E4BD3532D8}"/>
              </a:ext>
            </a:extLst>
          </p:cNvPr>
          <p:cNvSpPr/>
          <p:nvPr/>
        </p:nvSpPr>
        <p:spPr>
          <a:xfrm>
            <a:off x="2475971" y="4917502"/>
            <a:ext cx="1371600" cy="813816"/>
          </a:xfrm>
          <a:prstGeom prst="rect">
            <a:avLst/>
          </a:prstGeom>
        </p:spPr>
        <p:txBody>
          <a:bodyPr wrap="square" lIns="45720" tIns="45720" rIns="45720" bIns="45720">
            <a:noAutofit/>
          </a:bodyPr>
          <a:lstStyle/>
          <a:p>
            <a:pPr lvl="0" algn="ctr"/>
            <a:r>
              <a:rPr lang="en-US" sz="900" dirty="0">
                <a:solidFill>
                  <a:srgbClr val="191919"/>
                </a:solidFill>
                <a:ea typeface="Calibri" panose="020F0502020204030204" pitchFamily="34" charset="0"/>
                <a:cs typeface="Times New Roman" panose="02020603050405020304" pitchFamily="18" charset="0"/>
              </a:rPr>
              <a:t>Rely on the managed, </a:t>
            </a:r>
            <a:br>
              <a:rPr lang="en-US" sz="900" dirty="0">
                <a:solidFill>
                  <a:srgbClr val="191919"/>
                </a:solidFill>
                <a:ea typeface="Calibri" panose="020F0502020204030204" pitchFamily="34" charset="0"/>
                <a:cs typeface="Times New Roman" panose="02020603050405020304" pitchFamily="18" charset="0"/>
              </a:rPr>
            </a:br>
            <a:r>
              <a:rPr lang="en-US" sz="900" dirty="0">
                <a:solidFill>
                  <a:srgbClr val="191919"/>
                </a:solidFill>
                <a:ea typeface="Calibri" panose="020F0502020204030204" pitchFamily="34" charset="0"/>
                <a:cs typeface="Times New Roman" panose="02020603050405020304" pitchFamily="18" charset="0"/>
              </a:rPr>
              <a:t>pre-built platform with built-in integration</a:t>
            </a:r>
          </a:p>
        </p:txBody>
      </p:sp>
      <p:sp>
        <p:nvSpPr>
          <p:cNvPr id="178" name="Rectangle 177">
            <a:extLst>
              <a:ext uri="{FF2B5EF4-FFF2-40B4-BE49-F238E27FC236}">
                <a16:creationId xmlns:a16="http://schemas.microsoft.com/office/drawing/2014/main" id="{B2B89222-56FA-47BB-B583-5E353AC59D03}"/>
              </a:ext>
            </a:extLst>
          </p:cNvPr>
          <p:cNvSpPr/>
          <p:nvPr/>
        </p:nvSpPr>
        <p:spPr>
          <a:xfrm>
            <a:off x="3872443" y="4917502"/>
            <a:ext cx="1371600" cy="813816"/>
          </a:xfrm>
          <a:prstGeom prst="rect">
            <a:avLst/>
          </a:prstGeom>
        </p:spPr>
        <p:txBody>
          <a:bodyPr wrap="square" lIns="45720" tIns="45720" rIns="45720" bIns="45720">
            <a:noAutofit/>
          </a:bodyPr>
          <a:lstStyle/>
          <a:p>
            <a:pPr lvl="0" algn="ctr"/>
            <a:r>
              <a:rPr lang="en-US" sz="900" dirty="0">
                <a:solidFill>
                  <a:srgbClr val="191919"/>
                </a:solidFill>
                <a:ea typeface="Calibri" panose="020F0502020204030204" pitchFamily="34" charset="0"/>
                <a:cs typeface="Times New Roman" panose="02020603050405020304" pitchFamily="18" charset="0"/>
              </a:rPr>
              <a:t>Empower existing IT teams to build more solutions, faster </a:t>
            </a:r>
            <a:br>
              <a:rPr lang="en-US" sz="900" dirty="0">
                <a:solidFill>
                  <a:srgbClr val="191919"/>
                </a:solidFill>
                <a:ea typeface="Calibri" panose="020F0502020204030204" pitchFamily="34" charset="0"/>
                <a:cs typeface="Times New Roman" panose="02020603050405020304" pitchFamily="18" charset="0"/>
              </a:rPr>
            </a:br>
            <a:r>
              <a:rPr lang="en-US" sz="900" dirty="0">
                <a:solidFill>
                  <a:srgbClr val="191919"/>
                </a:solidFill>
                <a:ea typeface="Calibri" panose="020F0502020204030204" pitchFamily="34" charset="0"/>
                <a:cs typeface="Times New Roman" panose="02020603050405020304" pitchFamily="18" charset="0"/>
              </a:rPr>
              <a:t>with no limits</a:t>
            </a:r>
          </a:p>
        </p:txBody>
      </p:sp>
      <p:sp>
        <p:nvSpPr>
          <p:cNvPr id="179" name="Rectangle 178">
            <a:extLst>
              <a:ext uri="{FF2B5EF4-FFF2-40B4-BE49-F238E27FC236}">
                <a16:creationId xmlns:a16="http://schemas.microsoft.com/office/drawing/2014/main" id="{C5939342-9F01-43FB-89CE-554C0CFDD0B3}"/>
              </a:ext>
            </a:extLst>
          </p:cNvPr>
          <p:cNvSpPr/>
          <p:nvPr/>
        </p:nvSpPr>
        <p:spPr>
          <a:xfrm>
            <a:off x="5268913" y="4917502"/>
            <a:ext cx="1371600" cy="813816"/>
          </a:xfrm>
          <a:prstGeom prst="rect">
            <a:avLst/>
          </a:prstGeom>
        </p:spPr>
        <p:txBody>
          <a:bodyPr wrap="square" lIns="45720" tIns="45720" rIns="45720" bIns="45720">
            <a:noAutofit/>
          </a:bodyPr>
          <a:lstStyle/>
          <a:p>
            <a:pPr lvl="0" algn="ctr"/>
            <a:r>
              <a:rPr lang="en-US" sz="900" dirty="0">
                <a:solidFill>
                  <a:srgbClr val="191919"/>
                </a:solidFill>
                <a:ea typeface="Calibri" panose="020F0502020204030204" pitchFamily="34" charset="0"/>
                <a:cs typeface="Times New Roman" panose="02020603050405020304" pitchFamily="18" charset="0"/>
              </a:rPr>
              <a:t>Leverage free online resources to keep the learning barrier and cost of training low</a:t>
            </a:r>
          </a:p>
        </p:txBody>
      </p:sp>
      <p:sp>
        <p:nvSpPr>
          <p:cNvPr id="187" name="Rectangle 186">
            <a:extLst>
              <a:ext uri="{FF2B5EF4-FFF2-40B4-BE49-F238E27FC236}">
                <a16:creationId xmlns:a16="http://schemas.microsoft.com/office/drawing/2014/main" id="{9A21C7F6-CD30-459A-896D-5C48901E74F3}"/>
              </a:ext>
            </a:extLst>
          </p:cNvPr>
          <p:cNvSpPr/>
          <p:nvPr/>
        </p:nvSpPr>
        <p:spPr>
          <a:xfrm>
            <a:off x="1238197" y="7295355"/>
            <a:ext cx="1511405" cy="813816"/>
          </a:xfrm>
          <a:prstGeom prst="rect">
            <a:avLst/>
          </a:prstGeom>
        </p:spPr>
        <p:txBody>
          <a:bodyPr wrap="square" lIns="0" tIns="45720" rIns="45720" bIns="45720">
            <a:noAutofit/>
          </a:bodyPr>
          <a:lstStyle/>
          <a:p>
            <a:pPr lvl="0" algn="ctr"/>
            <a:r>
              <a:rPr lang="en-US" sz="900" dirty="0">
                <a:solidFill>
                  <a:srgbClr val="191919"/>
                </a:solidFill>
                <a:ea typeface="Calibri" panose="020F0502020204030204" pitchFamily="34" charset="0"/>
                <a:cs typeface="Times New Roman" panose="02020603050405020304" pitchFamily="18" charset="0"/>
              </a:rPr>
              <a:t>Empower productivity with streamlined and </a:t>
            </a:r>
            <a:br>
              <a:rPr lang="en-US" sz="900" dirty="0">
                <a:solidFill>
                  <a:srgbClr val="191919"/>
                </a:solidFill>
                <a:ea typeface="Calibri" panose="020F0502020204030204" pitchFamily="34" charset="0"/>
                <a:cs typeface="Times New Roman" panose="02020603050405020304" pitchFamily="18" charset="0"/>
              </a:rPr>
            </a:br>
            <a:r>
              <a:rPr lang="en-US" sz="900" dirty="0">
                <a:solidFill>
                  <a:srgbClr val="191919"/>
                </a:solidFill>
                <a:ea typeface="Calibri" panose="020F0502020204030204" pitchFamily="34" charset="0"/>
                <a:cs typeface="Times New Roman" panose="02020603050405020304" pitchFamily="18" charset="0"/>
              </a:rPr>
              <a:t>automated processes</a:t>
            </a:r>
          </a:p>
        </p:txBody>
      </p:sp>
      <p:sp>
        <p:nvSpPr>
          <p:cNvPr id="188" name="Rectangle 187">
            <a:extLst>
              <a:ext uri="{FF2B5EF4-FFF2-40B4-BE49-F238E27FC236}">
                <a16:creationId xmlns:a16="http://schemas.microsoft.com/office/drawing/2014/main" id="{59EBF962-F330-49A2-89E8-803E1FEF7E9A}"/>
              </a:ext>
            </a:extLst>
          </p:cNvPr>
          <p:cNvSpPr/>
          <p:nvPr/>
        </p:nvSpPr>
        <p:spPr>
          <a:xfrm>
            <a:off x="3104303" y="7295355"/>
            <a:ext cx="1511405" cy="813816"/>
          </a:xfrm>
          <a:prstGeom prst="rect">
            <a:avLst/>
          </a:prstGeom>
        </p:spPr>
        <p:txBody>
          <a:bodyPr wrap="square" lIns="0" tIns="45720" rIns="45720" bIns="45720" anchor="t">
            <a:noAutofit/>
          </a:bodyPr>
          <a:lstStyle/>
          <a:p>
            <a:pPr lvl="0" algn="ctr"/>
            <a:r>
              <a:rPr lang="en-US" sz="900" dirty="0">
                <a:solidFill>
                  <a:srgbClr val="191919"/>
                </a:solidFill>
                <a:ea typeface="Calibri" panose="020F0502020204030204" pitchFamily="34" charset="0"/>
                <a:cs typeface="Times New Roman" panose="02020603050405020304" pitchFamily="18" charset="0"/>
              </a:rPr>
              <a:t>Save over time with a fully managed data platform that requires less maintenance </a:t>
            </a:r>
            <a:r>
              <a:rPr lang="en-US" sz="900" dirty="0">
                <a:solidFill>
                  <a:srgbClr val="191919"/>
                </a:solidFill>
                <a:cs typeface="Times New Roman" panose="02020603050405020304" pitchFamily="18" charset="0"/>
              </a:rPr>
              <a:t>over time</a:t>
            </a:r>
          </a:p>
        </p:txBody>
      </p:sp>
      <p:sp>
        <p:nvSpPr>
          <p:cNvPr id="189" name="Rectangle 188">
            <a:extLst>
              <a:ext uri="{FF2B5EF4-FFF2-40B4-BE49-F238E27FC236}">
                <a16:creationId xmlns:a16="http://schemas.microsoft.com/office/drawing/2014/main" id="{8662308C-B85E-4E58-AC68-09232D9E78FF}"/>
              </a:ext>
            </a:extLst>
          </p:cNvPr>
          <p:cNvSpPr/>
          <p:nvPr/>
        </p:nvSpPr>
        <p:spPr>
          <a:xfrm>
            <a:off x="4970411" y="7295355"/>
            <a:ext cx="1511405" cy="813816"/>
          </a:xfrm>
          <a:prstGeom prst="rect">
            <a:avLst/>
          </a:prstGeom>
        </p:spPr>
        <p:txBody>
          <a:bodyPr wrap="square" lIns="0" tIns="45720" rIns="45720" bIns="45720">
            <a:noAutofit/>
          </a:bodyPr>
          <a:lstStyle/>
          <a:p>
            <a:pPr lvl="0" algn="ctr"/>
            <a:r>
              <a:rPr lang="en-US" sz="900" dirty="0">
                <a:solidFill>
                  <a:srgbClr val="191919"/>
                </a:solidFill>
                <a:ea typeface="Calibri" panose="020F0502020204030204" pitchFamily="34" charset="0"/>
                <a:cs typeface="Times New Roman" panose="02020603050405020304" pitchFamily="18" charset="0"/>
              </a:rPr>
              <a:t>Leverage existing investments by integrating with Dynamics 365, </a:t>
            </a:r>
            <a:br>
              <a:rPr lang="en-US" sz="900" dirty="0">
                <a:solidFill>
                  <a:srgbClr val="191919"/>
                </a:solidFill>
                <a:ea typeface="Calibri" panose="020F0502020204030204" pitchFamily="34" charset="0"/>
                <a:cs typeface="Times New Roman" panose="02020603050405020304" pitchFamily="18" charset="0"/>
              </a:rPr>
            </a:br>
            <a:r>
              <a:rPr lang="en-US" sz="900" dirty="0">
                <a:solidFill>
                  <a:srgbClr val="191919"/>
                </a:solidFill>
                <a:ea typeface="Calibri" panose="020F0502020204030204" pitchFamily="34" charset="0"/>
                <a:cs typeface="Times New Roman" panose="02020603050405020304" pitchFamily="18" charset="0"/>
              </a:rPr>
              <a:t>Office 365, Azure, and </a:t>
            </a:r>
            <a:br>
              <a:rPr lang="en-US" sz="900" dirty="0">
                <a:solidFill>
                  <a:srgbClr val="191919"/>
                </a:solidFill>
                <a:ea typeface="Calibri" panose="020F0502020204030204" pitchFamily="34" charset="0"/>
                <a:cs typeface="Times New Roman" panose="02020603050405020304" pitchFamily="18" charset="0"/>
              </a:rPr>
            </a:br>
            <a:r>
              <a:rPr lang="en-US" sz="900" dirty="0">
                <a:solidFill>
                  <a:srgbClr val="191919"/>
                </a:solidFill>
                <a:ea typeface="Calibri" panose="020F0502020204030204" pitchFamily="34" charset="0"/>
                <a:cs typeface="Times New Roman" panose="02020603050405020304" pitchFamily="18" charset="0"/>
              </a:rPr>
              <a:t>other solutions</a:t>
            </a:r>
          </a:p>
        </p:txBody>
      </p:sp>
      <p:sp>
        <p:nvSpPr>
          <p:cNvPr id="198" name="Rectangle 197">
            <a:extLst>
              <a:ext uri="{FF2B5EF4-FFF2-40B4-BE49-F238E27FC236}">
                <a16:creationId xmlns:a16="http://schemas.microsoft.com/office/drawing/2014/main" id="{ED8847F2-DD9C-4259-B76E-DC7B3E91D9B1}"/>
              </a:ext>
            </a:extLst>
          </p:cNvPr>
          <p:cNvSpPr/>
          <p:nvPr/>
        </p:nvSpPr>
        <p:spPr>
          <a:xfrm>
            <a:off x="1238197" y="9650819"/>
            <a:ext cx="1511405" cy="813816"/>
          </a:xfrm>
          <a:prstGeom prst="rect">
            <a:avLst/>
          </a:prstGeom>
        </p:spPr>
        <p:txBody>
          <a:bodyPr wrap="square" lIns="0" tIns="45720" rIns="45720" bIns="45720">
            <a:noAutofit/>
          </a:bodyPr>
          <a:lstStyle/>
          <a:p>
            <a:pPr lvl="0" algn="ctr"/>
            <a:r>
              <a:rPr lang="en-US" sz="900" dirty="0">
                <a:solidFill>
                  <a:srgbClr val="191919"/>
                </a:solidFill>
                <a:ea typeface="Calibri" panose="020F0502020204030204" pitchFamily="34" charset="0"/>
                <a:cs typeface="Times New Roman" panose="02020603050405020304" pitchFamily="18" charset="0"/>
              </a:rPr>
              <a:t>Simplify the process with </a:t>
            </a:r>
            <a:br>
              <a:rPr lang="en-US" sz="900" dirty="0">
                <a:solidFill>
                  <a:srgbClr val="191919"/>
                </a:solidFill>
                <a:ea typeface="Calibri" panose="020F0502020204030204" pitchFamily="34" charset="0"/>
                <a:cs typeface="Times New Roman" panose="02020603050405020304" pitchFamily="18" charset="0"/>
              </a:rPr>
            </a:br>
            <a:r>
              <a:rPr lang="en-US" sz="900" dirty="0">
                <a:solidFill>
                  <a:srgbClr val="191919"/>
                </a:solidFill>
                <a:ea typeface="Calibri" panose="020F0502020204030204" pitchFamily="34" charset="0"/>
                <a:cs typeface="Times New Roman" panose="02020603050405020304" pitchFamily="18" charset="0"/>
              </a:rPr>
              <a:t>low-code tools to easily build a prototype, test, learn, and expand</a:t>
            </a:r>
          </a:p>
        </p:txBody>
      </p:sp>
      <p:sp>
        <p:nvSpPr>
          <p:cNvPr id="199" name="Rectangle 198">
            <a:extLst>
              <a:ext uri="{FF2B5EF4-FFF2-40B4-BE49-F238E27FC236}">
                <a16:creationId xmlns:a16="http://schemas.microsoft.com/office/drawing/2014/main" id="{820CEAE7-E465-4BB8-A929-135C0A52C8E9}"/>
              </a:ext>
            </a:extLst>
          </p:cNvPr>
          <p:cNvSpPr/>
          <p:nvPr/>
        </p:nvSpPr>
        <p:spPr>
          <a:xfrm>
            <a:off x="3028732" y="9650819"/>
            <a:ext cx="1662546" cy="813816"/>
          </a:xfrm>
          <a:prstGeom prst="rect">
            <a:avLst/>
          </a:prstGeom>
        </p:spPr>
        <p:txBody>
          <a:bodyPr wrap="square" lIns="0" tIns="45720" rIns="45720" bIns="45720">
            <a:noAutofit/>
          </a:bodyPr>
          <a:lstStyle/>
          <a:p>
            <a:pPr lvl="0" algn="ctr"/>
            <a:r>
              <a:rPr lang="en-US" sz="900" dirty="0">
                <a:solidFill>
                  <a:srgbClr val="191919"/>
                </a:solidFill>
                <a:ea typeface="Calibri" panose="020F0502020204030204" pitchFamily="34" charset="0"/>
                <a:cs typeface="Times New Roman" panose="02020603050405020304" pitchFamily="18" charset="0"/>
              </a:rPr>
              <a:t>Leverage intuitive point-and-click design, and choose from a large selection of templates or start from a blank canvas</a:t>
            </a:r>
          </a:p>
        </p:txBody>
      </p:sp>
      <p:sp>
        <p:nvSpPr>
          <p:cNvPr id="200" name="Rectangle 199">
            <a:extLst>
              <a:ext uri="{FF2B5EF4-FFF2-40B4-BE49-F238E27FC236}">
                <a16:creationId xmlns:a16="http://schemas.microsoft.com/office/drawing/2014/main" id="{226C5B6F-B97B-48DC-B8A7-921DEB526121}"/>
              </a:ext>
            </a:extLst>
          </p:cNvPr>
          <p:cNvSpPr/>
          <p:nvPr/>
        </p:nvSpPr>
        <p:spPr>
          <a:xfrm>
            <a:off x="4970411" y="9650819"/>
            <a:ext cx="1511405" cy="813816"/>
          </a:xfrm>
          <a:prstGeom prst="rect">
            <a:avLst/>
          </a:prstGeom>
        </p:spPr>
        <p:txBody>
          <a:bodyPr wrap="square" lIns="0" tIns="45720" rIns="45720" bIns="45720">
            <a:noAutofit/>
          </a:bodyPr>
          <a:lstStyle/>
          <a:p>
            <a:pPr lvl="0" algn="ctr"/>
            <a:r>
              <a:rPr lang="en-US" sz="900" dirty="0">
                <a:solidFill>
                  <a:srgbClr val="191919"/>
                </a:solidFill>
                <a:ea typeface="Calibri" panose="020F0502020204030204" pitchFamily="34" charset="0"/>
                <a:cs typeface="Times New Roman" panose="02020603050405020304" pitchFamily="18" charset="0"/>
              </a:rPr>
              <a:t>Launch apps fast, add value continuously, and make improvements as needed</a:t>
            </a:r>
          </a:p>
        </p:txBody>
      </p:sp>
      <p:sp>
        <p:nvSpPr>
          <p:cNvPr id="206" name="Rectangle 205">
            <a:extLst>
              <a:ext uri="{FF2B5EF4-FFF2-40B4-BE49-F238E27FC236}">
                <a16:creationId xmlns:a16="http://schemas.microsoft.com/office/drawing/2014/main" id="{5110BCE8-6003-4EB7-85B6-BA3355E7A0FC}"/>
              </a:ext>
            </a:extLst>
          </p:cNvPr>
          <p:cNvSpPr/>
          <p:nvPr/>
        </p:nvSpPr>
        <p:spPr>
          <a:xfrm>
            <a:off x="1238197" y="12036244"/>
            <a:ext cx="1511405" cy="813816"/>
          </a:xfrm>
          <a:prstGeom prst="rect">
            <a:avLst/>
          </a:prstGeom>
        </p:spPr>
        <p:txBody>
          <a:bodyPr wrap="square" lIns="0" tIns="45720" rIns="45720" bIns="45720">
            <a:noAutofit/>
          </a:bodyPr>
          <a:lstStyle/>
          <a:p>
            <a:pPr lvl="0" algn="ctr"/>
            <a:r>
              <a:rPr lang="en-US" sz="900" dirty="0">
                <a:solidFill>
                  <a:srgbClr val="191919"/>
                </a:solidFill>
                <a:ea typeface="Calibri" panose="020F0502020204030204" pitchFamily="34" charset="0"/>
                <a:cs typeface="Times New Roman" panose="02020603050405020304" pitchFamily="18" charset="0"/>
              </a:rPr>
              <a:t>Develop at scale without sacrificing quality, security, or control—no matter how many apps you are building</a:t>
            </a:r>
          </a:p>
        </p:txBody>
      </p:sp>
      <p:sp>
        <p:nvSpPr>
          <p:cNvPr id="207" name="Rectangle 206">
            <a:extLst>
              <a:ext uri="{FF2B5EF4-FFF2-40B4-BE49-F238E27FC236}">
                <a16:creationId xmlns:a16="http://schemas.microsoft.com/office/drawing/2014/main" id="{74BE9806-9B8D-4137-BDC7-1D8117350473}"/>
              </a:ext>
            </a:extLst>
          </p:cNvPr>
          <p:cNvSpPr/>
          <p:nvPr/>
        </p:nvSpPr>
        <p:spPr>
          <a:xfrm>
            <a:off x="3028734" y="12036244"/>
            <a:ext cx="1662546" cy="813816"/>
          </a:xfrm>
          <a:prstGeom prst="rect">
            <a:avLst/>
          </a:prstGeom>
        </p:spPr>
        <p:txBody>
          <a:bodyPr wrap="square" lIns="0" tIns="45720" rIns="45720" bIns="45720">
            <a:noAutofit/>
          </a:bodyPr>
          <a:lstStyle/>
          <a:p>
            <a:pPr lvl="0" algn="ctr"/>
            <a:r>
              <a:rPr lang="en-US" sz="900" dirty="0">
                <a:solidFill>
                  <a:srgbClr val="191919"/>
                </a:solidFill>
                <a:ea typeface="Calibri" panose="020F0502020204030204" pitchFamily="34" charset="0"/>
                <a:cs typeface="Times New Roman" panose="02020603050405020304" pitchFamily="18" charset="0"/>
              </a:rPr>
              <a:t>Leverage enterprise-grade administrative and governance features with one centralized view of all apps</a:t>
            </a:r>
          </a:p>
        </p:txBody>
      </p:sp>
      <p:sp>
        <p:nvSpPr>
          <p:cNvPr id="208" name="Rectangle 207">
            <a:extLst>
              <a:ext uri="{FF2B5EF4-FFF2-40B4-BE49-F238E27FC236}">
                <a16:creationId xmlns:a16="http://schemas.microsoft.com/office/drawing/2014/main" id="{43460A9E-E155-4039-A57A-56B61FC3CAA1}"/>
              </a:ext>
            </a:extLst>
          </p:cNvPr>
          <p:cNvSpPr/>
          <p:nvPr/>
        </p:nvSpPr>
        <p:spPr>
          <a:xfrm>
            <a:off x="4970411" y="12036244"/>
            <a:ext cx="1511405" cy="813816"/>
          </a:xfrm>
          <a:prstGeom prst="rect">
            <a:avLst/>
          </a:prstGeom>
        </p:spPr>
        <p:txBody>
          <a:bodyPr wrap="square" lIns="0" tIns="45720" rIns="45720" bIns="45720">
            <a:noAutofit/>
          </a:bodyPr>
          <a:lstStyle/>
          <a:p>
            <a:pPr lvl="0" algn="ctr"/>
            <a:r>
              <a:rPr lang="en-US" sz="900" dirty="0">
                <a:solidFill>
                  <a:srgbClr val="191919"/>
                </a:solidFill>
                <a:ea typeface="Calibri" panose="020F0502020204030204" pitchFamily="34" charset="0"/>
                <a:cs typeface="Times New Roman" panose="02020603050405020304" pitchFamily="18" charset="0"/>
              </a:rPr>
              <a:t>Save time with a fully </a:t>
            </a:r>
            <a:br>
              <a:rPr lang="en-US" sz="900" dirty="0">
                <a:solidFill>
                  <a:srgbClr val="191919"/>
                </a:solidFill>
                <a:ea typeface="Calibri" panose="020F0502020204030204" pitchFamily="34" charset="0"/>
                <a:cs typeface="Times New Roman" panose="02020603050405020304" pitchFamily="18" charset="0"/>
              </a:rPr>
            </a:br>
            <a:r>
              <a:rPr lang="en-US" sz="900" dirty="0">
                <a:solidFill>
                  <a:srgbClr val="191919"/>
                </a:solidFill>
                <a:ea typeface="Calibri" panose="020F0502020204030204" pitchFamily="34" charset="0"/>
                <a:cs typeface="Times New Roman" panose="02020603050405020304" pitchFamily="18" charset="0"/>
              </a:rPr>
              <a:t>managed data platform to scale faster and minimize </a:t>
            </a:r>
            <a:br>
              <a:rPr lang="en-US" sz="900" dirty="0">
                <a:solidFill>
                  <a:srgbClr val="191919"/>
                </a:solidFill>
                <a:ea typeface="Calibri" panose="020F0502020204030204" pitchFamily="34" charset="0"/>
                <a:cs typeface="Times New Roman" panose="02020603050405020304" pitchFamily="18" charset="0"/>
              </a:rPr>
            </a:br>
            <a:r>
              <a:rPr lang="en-US" sz="900" dirty="0">
                <a:solidFill>
                  <a:srgbClr val="191919"/>
                </a:solidFill>
                <a:ea typeface="Calibri" panose="020F0502020204030204" pitchFamily="34" charset="0"/>
                <a:cs typeface="Times New Roman" panose="02020603050405020304" pitchFamily="18" charset="0"/>
              </a:rPr>
              <a:t>future maintenance </a:t>
            </a:r>
          </a:p>
        </p:txBody>
      </p:sp>
      <p:sp>
        <p:nvSpPr>
          <p:cNvPr id="225" name="Rectangle: Top Corners Rounded 1046">
            <a:extLst>
              <a:ext uri="{FF2B5EF4-FFF2-40B4-BE49-F238E27FC236}">
                <a16:creationId xmlns:a16="http://schemas.microsoft.com/office/drawing/2014/main" id="{514382D6-3057-4C51-ABCB-72389DFA1274}"/>
              </a:ext>
            </a:extLst>
          </p:cNvPr>
          <p:cNvSpPr/>
          <p:nvPr/>
        </p:nvSpPr>
        <p:spPr>
          <a:xfrm rot="5400000">
            <a:off x="391159" y="6508362"/>
            <a:ext cx="297179" cy="1079499"/>
          </a:xfrm>
          <a:custGeom>
            <a:avLst/>
            <a:gdLst>
              <a:gd name="connsiteX0" fmla="*/ 49531 w 297179"/>
              <a:gd name="connsiteY0" fmla="*/ 0 h 1079499"/>
              <a:gd name="connsiteX1" fmla="*/ 247648 w 297179"/>
              <a:gd name="connsiteY1" fmla="*/ 0 h 1079499"/>
              <a:gd name="connsiteX2" fmla="*/ 297179 w 297179"/>
              <a:gd name="connsiteY2" fmla="*/ 49531 h 1079499"/>
              <a:gd name="connsiteX3" fmla="*/ 297179 w 297179"/>
              <a:gd name="connsiteY3" fmla="*/ 1079499 h 1079499"/>
              <a:gd name="connsiteX4" fmla="*/ 297179 w 297179"/>
              <a:gd name="connsiteY4" fmla="*/ 1079499 h 1079499"/>
              <a:gd name="connsiteX5" fmla="*/ 0 w 297179"/>
              <a:gd name="connsiteY5" fmla="*/ 1079499 h 1079499"/>
              <a:gd name="connsiteX6" fmla="*/ 0 w 297179"/>
              <a:gd name="connsiteY6" fmla="*/ 1079499 h 1079499"/>
              <a:gd name="connsiteX7" fmla="*/ 0 w 297179"/>
              <a:gd name="connsiteY7" fmla="*/ 49531 h 1079499"/>
              <a:gd name="connsiteX8" fmla="*/ 49531 w 297179"/>
              <a:gd name="connsiteY8" fmla="*/ 0 h 1079499"/>
              <a:gd name="connsiteX0" fmla="*/ 49531 w 297179"/>
              <a:gd name="connsiteY0" fmla="*/ 0 h 1079499"/>
              <a:gd name="connsiteX1" fmla="*/ 247648 w 297179"/>
              <a:gd name="connsiteY1" fmla="*/ 0 h 1079499"/>
              <a:gd name="connsiteX2" fmla="*/ 297179 w 297179"/>
              <a:gd name="connsiteY2" fmla="*/ 49531 h 1079499"/>
              <a:gd name="connsiteX3" fmla="*/ 297179 w 297179"/>
              <a:gd name="connsiteY3" fmla="*/ 1079499 h 1079499"/>
              <a:gd name="connsiteX4" fmla="*/ 297179 w 297179"/>
              <a:gd name="connsiteY4" fmla="*/ 1079499 h 1079499"/>
              <a:gd name="connsiteX5" fmla="*/ 157696 w 297179"/>
              <a:gd name="connsiteY5" fmla="*/ 1079498 h 1079499"/>
              <a:gd name="connsiteX6" fmla="*/ 0 w 297179"/>
              <a:gd name="connsiteY6" fmla="*/ 1079499 h 1079499"/>
              <a:gd name="connsiteX7" fmla="*/ 0 w 297179"/>
              <a:gd name="connsiteY7" fmla="*/ 1079499 h 1079499"/>
              <a:gd name="connsiteX8" fmla="*/ 0 w 297179"/>
              <a:gd name="connsiteY8" fmla="*/ 49531 h 1079499"/>
              <a:gd name="connsiteX9" fmla="*/ 49531 w 297179"/>
              <a:gd name="connsiteY9" fmla="*/ 0 h 1079499"/>
              <a:gd name="connsiteX0" fmla="*/ 157696 w 297179"/>
              <a:gd name="connsiteY0" fmla="*/ 1079498 h 1170938"/>
              <a:gd name="connsiteX1" fmla="*/ 0 w 297179"/>
              <a:gd name="connsiteY1" fmla="*/ 1079499 h 1170938"/>
              <a:gd name="connsiteX2" fmla="*/ 0 w 297179"/>
              <a:gd name="connsiteY2" fmla="*/ 1079499 h 1170938"/>
              <a:gd name="connsiteX3" fmla="*/ 0 w 297179"/>
              <a:gd name="connsiteY3" fmla="*/ 49531 h 1170938"/>
              <a:gd name="connsiteX4" fmla="*/ 49531 w 297179"/>
              <a:gd name="connsiteY4" fmla="*/ 0 h 1170938"/>
              <a:gd name="connsiteX5" fmla="*/ 247648 w 297179"/>
              <a:gd name="connsiteY5" fmla="*/ 0 h 1170938"/>
              <a:gd name="connsiteX6" fmla="*/ 297179 w 297179"/>
              <a:gd name="connsiteY6" fmla="*/ 49531 h 1170938"/>
              <a:gd name="connsiteX7" fmla="*/ 297179 w 297179"/>
              <a:gd name="connsiteY7" fmla="*/ 1079499 h 1170938"/>
              <a:gd name="connsiteX8" fmla="*/ 297179 w 297179"/>
              <a:gd name="connsiteY8" fmla="*/ 1079499 h 1170938"/>
              <a:gd name="connsiteX9" fmla="*/ 249136 w 297179"/>
              <a:gd name="connsiteY9" fmla="*/ 1170938 h 1170938"/>
              <a:gd name="connsiteX0" fmla="*/ 0 w 297179"/>
              <a:gd name="connsiteY0" fmla="*/ 1079499 h 1170938"/>
              <a:gd name="connsiteX1" fmla="*/ 0 w 297179"/>
              <a:gd name="connsiteY1" fmla="*/ 1079499 h 1170938"/>
              <a:gd name="connsiteX2" fmla="*/ 0 w 297179"/>
              <a:gd name="connsiteY2" fmla="*/ 49531 h 1170938"/>
              <a:gd name="connsiteX3" fmla="*/ 49531 w 297179"/>
              <a:gd name="connsiteY3" fmla="*/ 0 h 1170938"/>
              <a:gd name="connsiteX4" fmla="*/ 247648 w 297179"/>
              <a:gd name="connsiteY4" fmla="*/ 0 h 1170938"/>
              <a:gd name="connsiteX5" fmla="*/ 297179 w 297179"/>
              <a:gd name="connsiteY5" fmla="*/ 49531 h 1170938"/>
              <a:gd name="connsiteX6" fmla="*/ 297179 w 297179"/>
              <a:gd name="connsiteY6" fmla="*/ 1079499 h 1170938"/>
              <a:gd name="connsiteX7" fmla="*/ 297179 w 297179"/>
              <a:gd name="connsiteY7" fmla="*/ 1079499 h 1170938"/>
              <a:gd name="connsiteX8" fmla="*/ 249136 w 297179"/>
              <a:gd name="connsiteY8" fmla="*/ 1170938 h 1170938"/>
              <a:gd name="connsiteX0" fmla="*/ 0 w 297179"/>
              <a:gd name="connsiteY0" fmla="*/ 1079499 h 1079499"/>
              <a:gd name="connsiteX1" fmla="*/ 0 w 297179"/>
              <a:gd name="connsiteY1" fmla="*/ 1079499 h 1079499"/>
              <a:gd name="connsiteX2" fmla="*/ 0 w 297179"/>
              <a:gd name="connsiteY2" fmla="*/ 49531 h 1079499"/>
              <a:gd name="connsiteX3" fmla="*/ 49531 w 297179"/>
              <a:gd name="connsiteY3" fmla="*/ 0 h 1079499"/>
              <a:gd name="connsiteX4" fmla="*/ 247648 w 297179"/>
              <a:gd name="connsiteY4" fmla="*/ 0 h 1079499"/>
              <a:gd name="connsiteX5" fmla="*/ 297179 w 297179"/>
              <a:gd name="connsiteY5" fmla="*/ 49531 h 1079499"/>
              <a:gd name="connsiteX6" fmla="*/ 297179 w 297179"/>
              <a:gd name="connsiteY6" fmla="*/ 1079499 h 1079499"/>
              <a:gd name="connsiteX7" fmla="*/ 297179 w 297179"/>
              <a:gd name="connsiteY7" fmla="*/ 1079499 h 107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7179" h="1079499">
                <a:moveTo>
                  <a:pt x="0" y="1079499"/>
                </a:moveTo>
                <a:lnTo>
                  <a:pt x="0" y="1079499"/>
                </a:lnTo>
                <a:lnTo>
                  <a:pt x="0" y="49531"/>
                </a:lnTo>
                <a:cubicBezTo>
                  <a:pt x="0" y="22176"/>
                  <a:pt x="22176" y="0"/>
                  <a:pt x="49531" y="0"/>
                </a:cubicBezTo>
                <a:lnTo>
                  <a:pt x="247648" y="0"/>
                </a:lnTo>
                <a:cubicBezTo>
                  <a:pt x="275003" y="0"/>
                  <a:pt x="297179" y="22176"/>
                  <a:pt x="297179" y="49531"/>
                </a:cubicBezTo>
                <a:lnTo>
                  <a:pt x="297179" y="1079499"/>
                </a:lnTo>
                <a:lnTo>
                  <a:pt x="297179" y="1079499"/>
                </a:lnTo>
              </a:path>
            </a:pathLst>
          </a:custGeom>
          <a:solidFill>
            <a:schemeClr val="bg1"/>
          </a:solidFill>
          <a:ln w="12700">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vert="vert270" wrap="none" tIns="45720" bIns="228600" rtlCol="0" anchor="ctr"/>
          <a:lstStyle/>
          <a:p>
            <a:pPr lvl="0"/>
            <a:r>
              <a:rPr lang="en-US" sz="1200" dirty="0">
                <a:solidFill>
                  <a:srgbClr val="191919"/>
                </a:solidFill>
                <a:latin typeface="Segoe UI Bold" panose="020B0802040204020203" pitchFamily="34" charset="0"/>
                <a:ea typeface="Calibri" panose="020F0502020204030204" pitchFamily="34" charset="0"/>
                <a:cs typeface="Segoe UI Bold" panose="020B0802040204020203" pitchFamily="34" charset="0"/>
              </a:rPr>
              <a:t>Here’s how</a:t>
            </a:r>
          </a:p>
        </p:txBody>
      </p:sp>
      <p:sp>
        <p:nvSpPr>
          <p:cNvPr id="228" name="Rectangle: Top Corners Rounded 1046">
            <a:extLst>
              <a:ext uri="{FF2B5EF4-FFF2-40B4-BE49-F238E27FC236}">
                <a16:creationId xmlns:a16="http://schemas.microsoft.com/office/drawing/2014/main" id="{481E5F2F-3C8A-4C23-B69D-7FE1D1EEF2D6}"/>
              </a:ext>
            </a:extLst>
          </p:cNvPr>
          <p:cNvSpPr/>
          <p:nvPr/>
        </p:nvSpPr>
        <p:spPr>
          <a:xfrm rot="5400000">
            <a:off x="391159" y="8866770"/>
            <a:ext cx="297179" cy="1079499"/>
          </a:xfrm>
          <a:custGeom>
            <a:avLst/>
            <a:gdLst>
              <a:gd name="connsiteX0" fmla="*/ 49531 w 297179"/>
              <a:gd name="connsiteY0" fmla="*/ 0 h 1079499"/>
              <a:gd name="connsiteX1" fmla="*/ 247648 w 297179"/>
              <a:gd name="connsiteY1" fmla="*/ 0 h 1079499"/>
              <a:gd name="connsiteX2" fmla="*/ 297179 w 297179"/>
              <a:gd name="connsiteY2" fmla="*/ 49531 h 1079499"/>
              <a:gd name="connsiteX3" fmla="*/ 297179 w 297179"/>
              <a:gd name="connsiteY3" fmla="*/ 1079499 h 1079499"/>
              <a:gd name="connsiteX4" fmla="*/ 297179 w 297179"/>
              <a:gd name="connsiteY4" fmla="*/ 1079499 h 1079499"/>
              <a:gd name="connsiteX5" fmla="*/ 0 w 297179"/>
              <a:gd name="connsiteY5" fmla="*/ 1079499 h 1079499"/>
              <a:gd name="connsiteX6" fmla="*/ 0 w 297179"/>
              <a:gd name="connsiteY6" fmla="*/ 1079499 h 1079499"/>
              <a:gd name="connsiteX7" fmla="*/ 0 w 297179"/>
              <a:gd name="connsiteY7" fmla="*/ 49531 h 1079499"/>
              <a:gd name="connsiteX8" fmla="*/ 49531 w 297179"/>
              <a:gd name="connsiteY8" fmla="*/ 0 h 1079499"/>
              <a:gd name="connsiteX0" fmla="*/ 49531 w 297179"/>
              <a:gd name="connsiteY0" fmla="*/ 0 h 1079499"/>
              <a:gd name="connsiteX1" fmla="*/ 247648 w 297179"/>
              <a:gd name="connsiteY1" fmla="*/ 0 h 1079499"/>
              <a:gd name="connsiteX2" fmla="*/ 297179 w 297179"/>
              <a:gd name="connsiteY2" fmla="*/ 49531 h 1079499"/>
              <a:gd name="connsiteX3" fmla="*/ 297179 w 297179"/>
              <a:gd name="connsiteY3" fmla="*/ 1079499 h 1079499"/>
              <a:gd name="connsiteX4" fmla="*/ 297179 w 297179"/>
              <a:gd name="connsiteY4" fmla="*/ 1079499 h 1079499"/>
              <a:gd name="connsiteX5" fmla="*/ 157696 w 297179"/>
              <a:gd name="connsiteY5" fmla="*/ 1079498 h 1079499"/>
              <a:gd name="connsiteX6" fmla="*/ 0 w 297179"/>
              <a:gd name="connsiteY6" fmla="*/ 1079499 h 1079499"/>
              <a:gd name="connsiteX7" fmla="*/ 0 w 297179"/>
              <a:gd name="connsiteY7" fmla="*/ 1079499 h 1079499"/>
              <a:gd name="connsiteX8" fmla="*/ 0 w 297179"/>
              <a:gd name="connsiteY8" fmla="*/ 49531 h 1079499"/>
              <a:gd name="connsiteX9" fmla="*/ 49531 w 297179"/>
              <a:gd name="connsiteY9" fmla="*/ 0 h 1079499"/>
              <a:gd name="connsiteX0" fmla="*/ 157696 w 297179"/>
              <a:gd name="connsiteY0" fmla="*/ 1079498 h 1170938"/>
              <a:gd name="connsiteX1" fmla="*/ 0 w 297179"/>
              <a:gd name="connsiteY1" fmla="*/ 1079499 h 1170938"/>
              <a:gd name="connsiteX2" fmla="*/ 0 w 297179"/>
              <a:gd name="connsiteY2" fmla="*/ 1079499 h 1170938"/>
              <a:gd name="connsiteX3" fmla="*/ 0 w 297179"/>
              <a:gd name="connsiteY3" fmla="*/ 49531 h 1170938"/>
              <a:gd name="connsiteX4" fmla="*/ 49531 w 297179"/>
              <a:gd name="connsiteY4" fmla="*/ 0 h 1170938"/>
              <a:gd name="connsiteX5" fmla="*/ 247648 w 297179"/>
              <a:gd name="connsiteY5" fmla="*/ 0 h 1170938"/>
              <a:gd name="connsiteX6" fmla="*/ 297179 w 297179"/>
              <a:gd name="connsiteY6" fmla="*/ 49531 h 1170938"/>
              <a:gd name="connsiteX7" fmla="*/ 297179 w 297179"/>
              <a:gd name="connsiteY7" fmla="*/ 1079499 h 1170938"/>
              <a:gd name="connsiteX8" fmla="*/ 297179 w 297179"/>
              <a:gd name="connsiteY8" fmla="*/ 1079499 h 1170938"/>
              <a:gd name="connsiteX9" fmla="*/ 249136 w 297179"/>
              <a:gd name="connsiteY9" fmla="*/ 1170938 h 1170938"/>
              <a:gd name="connsiteX0" fmla="*/ 0 w 297179"/>
              <a:gd name="connsiteY0" fmla="*/ 1079499 h 1170938"/>
              <a:gd name="connsiteX1" fmla="*/ 0 w 297179"/>
              <a:gd name="connsiteY1" fmla="*/ 1079499 h 1170938"/>
              <a:gd name="connsiteX2" fmla="*/ 0 w 297179"/>
              <a:gd name="connsiteY2" fmla="*/ 49531 h 1170938"/>
              <a:gd name="connsiteX3" fmla="*/ 49531 w 297179"/>
              <a:gd name="connsiteY3" fmla="*/ 0 h 1170938"/>
              <a:gd name="connsiteX4" fmla="*/ 247648 w 297179"/>
              <a:gd name="connsiteY4" fmla="*/ 0 h 1170938"/>
              <a:gd name="connsiteX5" fmla="*/ 297179 w 297179"/>
              <a:gd name="connsiteY5" fmla="*/ 49531 h 1170938"/>
              <a:gd name="connsiteX6" fmla="*/ 297179 w 297179"/>
              <a:gd name="connsiteY6" fmla="*/ 1079499 h 1170938"/>
              <a:gd name="connsiteX7" fmla="*/ 297179 w 297179"/>
              <a:gd name="connsiteY7" fmla="*/ 1079499 h 1170938"/>
              <a:gd name="connsiteX8" fmla="*/ 249136 w 297179"/>
              <a:gd name="connsiteY8" fmla="*/ 1170938 h 1170938"/>
              <a:gd name="connsiteX0" fmla="*/ 0 w 297179"/>
              <a:gd name="connsiteY0" fmla="*/ 1079499 h 1079499"/>
              <a:gd name="connsiteX1" fmla="*/ 0 w 297179"/>
              <a:gd name="connsiteY1" fmla="*/ 1079499 h 1079499"/>
              <a:gd name="connsiteX2" fmla="*/ 0 w 297179"/>
              <a:gd name="connsiteY2" fmla="*/ 49531 h 1079499"/>
              <a:gd name="connsiteX3" fmla="*/ 49531 w 297179"/>
              <a:gd name="connsiteY3" fmla="*/ 0 h 1079499"/>
              <a:gd name="connsiteX4" fmla="*/ 247648 w 297179"/>
              <a:gd name="connsiteY4" fmla="*/ 0 h 1079499"/>
              <a:gd name="connsiteX5" fmla="*/ 297179 w 297179"/>
              <a:gd name="connsiteY5" fmla="*/ 49531 h 1079499"/>
              <a:gd name="connsiteX6" fmla="*/ 297179 w 297179"/>
              <a:gd name="connsiteY6" fmla="*/ 1079499 h 1079499"/>
              <a:gd name="connsiteX7" fmla="*/ 297179 w 297179"/>
              <a:gd name="connsiteY7" fmla="*/ 1079499 h 107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7179" h="1079499">
                <a:moveTo>
                  <a:pt x="0" y="1079499"/>
                </a:moveTo>
                <a:lnTo>
                  <a:pt x="0" y="1079499"/>
                </a:lnTo>
                <a:lnTo>
                  <a:pt x="0" y="49531"/>
                </a:lnTo>
                <a:cubicBezTo>
                  <a:pt x="0" y="22176"/>
                  <a:pt x="22176" y="0"/>
                  <a:pt x="49531" y="0"/>
                </a:cubicBezTo>
                <a:lnTo>
                  <a:pt x="247648" y="0"/>
                </a:lnTo>
                <a:cubicBezTo>
                  <a:pt x="275003" y="0"/>
                  <a:pt x="297179" y="22176"/>
                  <a:pt x="297179" y="49531"/>
                </a:cubicBezTo>
                <a:lnTo>
                  <a:pt x="297179" y="1079499"/>
                </a:lnTo>
                <a:lnTo>
                  <a:pt x="297179" y="1079499"/>
                </a:lnTo>
              </a:path>
            </a:pathLst>
          </a:custGeom>
          <a:solidFill>
            <a:schemeClr val="bg1"/>
          </a:solidFill>
          <a:ln w="12700">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vert="vert270" wrap="none" tIns="45720" bIns="228600" rtlCol="0" anchor="ctr"/>
          <a:lstStyle/>
          <a:p>
            <a:pPr lvl="0"/>
            <a:r>
              <a:rPr lang="en-US" sz="1200" dirty="0">
                <a:solidFill>
                  <a:srgbClr val="191919"/>
                </a:solidFill>
                <a:latin typeface="Segoe UI Bold" panose="020B0802040204020203" pitchFamily="34" charset="0"/>
                <a:ea typeface="Calibri" panose="020F0502020204030204" pitchFamily="34" charset="0"/>
                <a:cs typeface="Segoe UI Bold" panose="020B0802040204020203" pitchFamily="34" charset="0"/>
              </a:rPr>
              <a:t>Here’s how</a:t>
            </a:r>
          </a:p>
        </p:txBody>
      </p:sp>
      <p:sp>
        <p:nvSpPr>
          <p:cNvPr id="229" name="Rectangle: Top Corners Rounded 1046">
            <a:extLst>
              <a:ext uri="{FF2B5EF4-FFF2-40B4-BE49-F238E27FC236}">
                <a16:creationId xmlns:a16="http://schemas.microsoft.com/office/drawing/2014/main" id="{4F1297C6-9796-4645-9515-4BFD1AB5312C}"/>
              </a:ext>
            </a:extLst>
          </p:cNvPr>
          <p:cNvSpPr/>
          <p:nvPr/>
        </p:nvSpPr>
        <p:spPr>
          <a:xfrm rot="5400000">
            <a:off x="391159" y="11244680"/>
            <a:ext cx="297179" cy="1079499"/>
          </a:xfrm>
          <a:custGeom>
            <a:avLst/>
            <a:gdLst>
              <a:gd name="connsiteX0" fmla="*/ 49531 w 297179"/>
              <a:gd name="connsiteY0" fmla="*/ 0 h 1079499"/>
              <a:gd name="connsiteX1" fmla="*/ 247648 w 297179"/>
              <a:gd name="connsiteY1" fmla="*/ 0 h 1079499"/>
              <a:gd name="connsiteX2" fmla="*/ 297179 w 297179"/>
              <a:gd name="connsiteY2" fmla="*/ 49531 h 1079499"/>
              <a:gd name="connsiteX3" fmla="*/ 297179 w 297179"/>
              <a:gd name="connsiteY3" fmla="*/ 1079499 h 1079499"/>
              <a:gd name="connsiteX4" fmla="*/ 297179 w 297179"/>
              <a:gd name="connsiteY4" fmla="*/ 1079499 h 1079499"/>
              <a:gd name="connsiteX5" fmla="*/ 0 w 297179"/>
              <a:gd name="connsiteY5" fmla="*/ 1079499 h 1079499"/>
              <a:gd name="connsiteX6" fmla="*/ 0 w 297179"/>
              <a:gd name="connsiteY6" fmla="*/ 1079499 h 1079499"/>
              <a:gd name="connsiteX7" fmla="*/ 0 w 297179"/>
              <a:gd name="connsiteY7" fmla="*/ 49531 h 1079499"/>
              <a:gd name="connsiteX8" fmla="*/ 49531 w 297179"/>
              <a:gd name="connsiteY8" fmla="*/ 0 h 1079499"/>
              <a:gd name="connsiteX0" fmla="*/ 49531 w 297179"/>
              <a:gd name="connsiteY0" fmla="*/ 0 h 1079499"/>
              <a:gd name="connsiteX1" fmla="*/ 247648 w 297179"/>
              <a:gd name="connsiteY1" fmla="*/ 0 h 1079499"/>
              <a:gd name="connsiteX2" fmla="*/ 297179 w 297179"/>
              <a:gd name="connsiteY2" fmla="*/ 49531 h 1079499"/>
              <a:gd name="connsiteX3" fmla="*/ 297179 w 297179"/>
              <a:gd name="connsiteY3" fmla="*/ 1079499 h 1079499"/>
              <a:gd name="connsiteX4" fmla="*/ 297179 w 297179"/>
              <a:gd name="connsiteY4" fmla="*/ 1079499 h 1079499"/>
              <a:gd name="connsiteX5" fmla="*/ 157696 w 297179"/>
              <a:gd name="connsiteY5" fmla="*/ 1079498 h 1079499"/>
              <a:gd name="connsiteX6" fmla="*/ 0 w 297179"/>
              <a:gd name="connsiteY6" fmla="*/ 1079499 h 1079499"/>
              <a:gd name="connsiteX7" fmla="*/ 0 w 297179"/>
              <a:gd name="connsiteY7" fmla="*/ 1079499 h 1079499"/>
              <a:gd name="connsiteX8" fmla="*/ 0 w 297179"/>
              <a:gd name="connsiteY8" fmla="*/ 49531 h 1079499"/>
              <a:gd name="connsiteX9" fmla="*/ 49531 w 297179"/>
              <a:gd name="connsiteY9" fmla="*/ 0 h 1079499"/>
              <a:gd name="connsiteX0" fmla="*/ 157696 w 297179"/>
              <a:gd name="connsiteY0" fmla="*/ 1079498 h 1170938"/>
              <a:gd name="connsiteX1" fmla="*/ 0 w 297179"/>
              <a:gd name="connsiteY1" fmla="*/ 1079499 h 1170938"/>
              <a:gd name="connsiteX2" fmla="*/ 0 w 297179"/>
              <a:gd name="connsiteY2" fmla="*/ 1079499 h 1170938"/>
              <a:gd name="connsiteX3" fmla="*/ 0 w 297179"/>
              <a:gd name="connsiteY3" fmla="*/ 49531 h 1170938"/>
              <a:gd name="connsiteX4" fmla="*/ 49531 w 297179"/>
              <a:gd name="connsiteY4" fmla="*/ 0 h 1170938"/>
              <a:gd name="connsiteX5" fmla="*/ 247648 w 297179"/>
              <a:gd name="connsiteY5" fmla="*/ 0 h 1170938"/>
              <a:gd name="connsiteX6" fmla="*/ 297179 w 297179"/>
              <a:gd name="connsiteY6" fmla="*/ 49531 h 1170938"/>
              <a:gd name="connsiteX7" fmla="*/ 297179 w 297179"/>
              <a:gd name="connsiteY7" fmla="*/ 1079499 h 1170938"/>
              <a:gd name="connsiteX8" fmla="*/ 297179 w 297179"/>
              <a:gd name="connsiteY8" fmla="*/ 1079499 h 1170938"/>
              <a:gd name="connsiteX9" fmla="*/ 249136 w 297179"/>
              <a:gd name="connsiteY9" fmla="*/ 1170938 h 1170938"/>
              <a:gd name="connsiteX0" fmla="*/ 0 w 297179"/>
              <a:gd name="connsiteY0" fmla="*/ 1079499 h 1170938"/>
              <a:gd name="connsiteX1" fmla="*/ 0 w 297179"/>
              <a:gd name="connsiteY1" fmla="*/ 1079499 h 1170938"/>
              <a:gd name="connsiteX2" fmla="*/ 0 w 297179"/>
              <a:gd name="connsiteY2" fmla="*/ 49531 h 1170938"/>
              <a:gd name="connsiteX3" fmla="*/ 49531 w 297179"/>
              <a:gd name="connsiteY3" fmla="*/ 0 h 1170938"/>
              <a:gd name="connsiteX4" fmla="*/ 247648 w 297179"/>
              <a:gd name="connsiteY4" fmla="*/ 0 h 1170938"/>
              <a:gd name="connsiteX5" fmla="*/ 297179 w 297179"/>
              <a:gd name="connsiteY5" fmla="*/ 49531 h 1170938"/>
              <a:gd name="connsiteX6" fmla="*/ 297179 w 297179"/>
              <a:gd name="connsiteY6" fmla="*/ 1079499 h 1170938"/>
              <a:gd name="connsiteX7" fmla="*/ 297179 w 297179"/>
              <a:gd name="connsiteY7" fmla="*/ 1079499 h 1170938"/>
              <a:gd name="connsiteX8" fmla="*/ 249136 w 297179"/>
              <a:gd name="connsiteY8" fmla="*/ 1170938 h 1170938"/>
              <a:gd name="connsiteX0" fmla="*/ 0 w 297179"/>
              <a:gd name="connsiteY0" fmla="*/ 1079499 h 1079499"/>
              <a:gd name="connsiteX1" fmla="*/ 0 w 297179"/>
              <a:gd name="connsiteY1" fmla="*/ 1079499 h 1079499"/>
              <a:gd name="connsiteX2" fmla="*/ 0 w 297179"/>
              <a:gd name="connsiteY2" fmla="*/ 49531 h 1079499"/>
              <a:gd name="connsiteX3" fmla="*/ 49531 w 297179"/>
              <a:gd name="connsiteY3" fmla="*/ 0 h 1079499"/>
              <a:gd name="connsiteX4" fmla="*/ 247648 w 297179"/>
              <a:gd name="connsiteY4" fmla="*/ 0 h 1079499"/>
              <a:gd name="connsiteX5" fmla="*/ 297179 w 297179"/>
              <a:gd name="connsiteY5" fmla="*/ 49531 h 1079499"/>
              <a:gd name="connsiteX6" fmla="*/ 297179 w 297179"/>
              <a:gd name="connsiteY6" fmla="*/ 1079499 h 1079499"/>
              <a:gd name="connsiteX7" fmla="*/ 297179 w 297179"/>
              <a:gd name="connsiteY7" fmla="*/ 1079499 h 107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7179" h="1079499">
                <a:moveTo>
                  <a:pt x="0" y="1079499"/>
                </a:moveTo>
                <a:lnTo>
                  <a:pt x="0" y="1079499"/>
                </a:lnTo>
                <a:lnTo>
                  <a:pt x="0" y="49531"/>
                </a:lnTo>
                <a:cubicBezTo>
                  <a:pt x="0" y="22176"/>
                  <a:pt x="22176" y="0"/>
                  <a:pt x="49531" y="0"/>
                </a:cubicBezTo>
                <a:lnTo>
                  <a:pt x="247648" y="0"/>
                </a:lnTo>
                <a:cubicBezTo>
                  <a:pt x="275003" y="0"/>
                  <a:pt x="297179" y="22176"/>
                  <a:pt x="297179" y="49531"/>
                </a:cubicBezTo>
                <a:lnTo>
                  <a:pt x="297179" y="1079499"/>
                </a:lnTo>
                <a:lnTo>
                  <a:pt x="297179" y="1079499"/>
                </a:lnTo>
              </a:path>
            </a:pathLst>
          </a:custGeom>
          <a:solidFill>
            <a:schemeClr val="bg1"/>
          </a:solidFill>
          <a:ln w="12700">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vert="vert270" wrap="none" tIns="45720" bIns="228600" rtlCol="0" anchor="ctr"/>
          <a:lstStyle/>
          <a:p>
            <a:pPr lvl="0"/>
            <a:r>
              <a:rPr lang="en-US" sz="1200" dirty="0">
                <a:solidFill>
                  <a:srgbClr val="191919"/>
                </a:solidFill>
                <a:latin typeface="Segoe UI Bold" panose="020B0802040204020203" pitchFamily="34" charset="0"/>
                <a:ea typeface="Calibri" panose="020F0502020204030204" pitchFamily="34" charset="0"/>
                <a:cs typeface="Segoe UI Bold" panose="020B0802040204020203" pitchFamily="34" charset="0"/>
              </a:rPr>
              <a:t>Here’s how</a:t>
            </a:r>
          </a:p>
        </p:txBody>
      </p:sp>
      <p:grpSp>
        <p:nvGrpSpPr>
          <p:cNvPr id="224" name="Group 223">
            <a:extLst>
              <a:ext uri="{FF2B5EF4-FFF2-40B4-BE49-F238E27FC236}">
                <a16:creationId xmlns:a16="http://schemas.microsoft.com/office/drawing/2014/main" id="{62E7FF0D-09CB-4A04-B88E-C34DE71AFDE3}"/>
              </a:ext>
            </a:extLst>
          </p:cNvPr>
          <p:cNvGrpSpPr/>
          <p:nvPr/>
        </p:nvGrpSpPr>
        <p:grpSpPr>
          <a:xfrm>
            <a:off x="1528592" y="4431648"/>
            <a:ext cx="473414" cy="473414"/>
            <a:chOff x="1535025" y="3598916"/>
            <a:chExt cx="473414" cy="473414"/>
          </a:xfrm>
        </p:grpSpPr>
        <p:sp>
          <p:nvSpPr>
            <p:cNvPr id="183" name="Oval 182">
              <a:extLst>
                <a:ext uri="{FF2B5EF4-FFF2-40B4-BE49-F238E27FC236}">
                  <a16:creationId xmlns:a16="http://schemas.microsoft.com/office/drawing/2014/main" id="{32D43753-B01A-4561-BFD3-3278EFFE2A9A}"/>
                </a:ext>
              </a:extLst>
            </p:cNvPr>
            <p:cNvSpPr/>
            <p:nvPr/>
          </p:nvSpPr>
          <p:spPr>
            <a:xfrm>
              <a:off x="1535025" y="3598916"/>
              <a:ext cx="473414" cy="473414"/>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5" name="Touchscreen" title="Icon of a closed hand with one finger touching a screen">
              <a:extLst>
                <a:ext uri="{FF2B5EF4-FFF2-40B4-BE49-F238E27FC236}">
                  <a16:creationId xmlns:a16="http://schemas.microsoft.com/office/drawing/2014/main" id="{A8D4C59A-A1E8-4C8A-8D2A-527D73D3876C}"/>
                </a:ext>
              </a:extLst>
            </p:cNvPr>
            <p:cNvSpPr>
              <a:spLocks noChangeAspect="1" noEditPoints="1"/>
            </p:cNvSpPr>
            <p:nvPr/>
          </p:nvSpPr>
          <p:spPr bwMode="auto">
            <a:xfrm>
              <a:off x="1617700" y="3711689"/>
              <a:ext cx="308064" cy="288840"/>
            </a:xfrm>
            <a:custGeom>
              <a:avLst/>
              <a:gdLst>
                <a:gd name="T0" fmla="*/ 1917 w 3772"/>
                <a:gd name="T1" fmla="*/ 1791 h 3535"/>
                <a:gd name="T2" fmla="*/ 1917 w 3772"/>
                <a:gd name="T3" fmla="*/ 1985 h 3535"/>
                <a:gd name="T4" fmla="*/ 1917 w 3772"/>
                <a:gd name="T5" fmla="*/ 1123 h 3535"/>
                <a:gd name="T6" fmla="*/ 1745 w 3772"/>
                <a:gd name="T7" fmla="*/ 951 h 3535"/>
                <a:gd name="T8" fmla="*/ 1573 w 3772"/>
                <a:gd name="T9" fmla="*/ 1123 h 3535"/>
                <a:gd name="T10" fmla="*/ 1573 w 3772"/>
                <a:gd name="T11" fmla="*/ 1135 h 3535"/>
                <a:gd name="T12" fmla="*/ 1573 w 3772"/>
                <a:gd name="T13" fmla="*/ 2527 h 3535"/>
                <a:gd name="T14" fmla="*/ 1469 w 3772"/>
                <a:gd name="T15" fmla="*/ 2569 h 3535"/>
                <a:gd name="T16" fmla="*/ 1282 w 3772"/>
                <a:gd name="T17" fmla="*/ 2383 h 3535"/>
                <a:gd name="T18" fmla="*/ 1023 w 3772"/>
                <a:gd name="T19" fmla="*/ 2383 h 3535"/>
                <a:gd name="T20" fmla="*/ 1023 w 3772"/>
                <a:gd name="T21" fmla="*/ 2641 h 3535"/>
                <a:gd name="T22" fmla="*/ 1659 w 3772"/>
                <a:gd name="T23" fmla="*/ 3277 h 3535"/>
                <a:gd name="T24" fmla="*/ 2262 w 3772"/>
                <a:gd name="T25" fmla="*/ 3535 h 3535"/>
                <a:gd name="T26" fmla="*/ 2951 w 3772"/>
                <a:gd name="T27" fmla="*/ 2846 h 3535"/>
                <a:gd name="T28" fmla="*/ 2951 w 3772"/>
                <a:gd name="T29" fmla="*/ 2184 h 3535"/>
                <a:gd name="T30" fmla="*/ 2820 w 3772"/>
                <a:gd name="T31" fmla="*/ 2017 h 3535"/>
                <a:gd name="T32" fmla="*/ 1917 w 3772"/>
                <a:gd name="T33" fmla="*/ 1791 h 3535"/>
                <a:gd name="T34" fmla="*/ 1917 w 3772"/>
                <a:gd name="T35" fmla="*/ 1123 h 3535"/>
                <a:gd name="T36" fmla="*/ 1917 w 3772"/>
                <a:gd name="T37" fmla="*/ 1602 h 3535"/>
                <a:gd name="T38" fmla="*/ 2254 w 3772"/>
                <a:gd name="T39" fmla="*/ 1123 h 3535"/>
                <a:gd name="T40" fmla="*/ 1744 w 3772"/>
                <a:gd name="T41" fmla="*/ 614 h 3535"/>
                <a:gd name="T42" fmla="*/ 1235 w 3772"/>
                <a:gd name="T43" fmla="*/ 1123 h 3535"/>
                <a:gd name="T44" fmla="*/ 1573 w 3772"/>
                <a:gd name="T45" fmla="*/ 1603 h 3535"/>
                <a:gd name="T46" fmla="*/ 2951 w 3772"/>
                <a:gd name="T47" fmla="*/ 2672 h 3535"/>
                <a:gd name="T48" fmla="*/ 3657 w 3772"/>
                <a:gd name="T49" fmla="*/ 2672 h 3535"/>
                <a:gd name="T50" fmla="*/ 3772 w 3772"/>
                <a:gd name="T51" fmla="*/ 2557 h 3535"/>
                <a:gd name="T52" fmla="*/ 3772 w 3772"/>
                <a:gd name="T53" fmla="*/ 115 h 3535"/>
                <a:gd name="T54" fmla="*/ 3657 w 3772"/>
                <a:gd name="T55" fmla="*/ 0 h 3535"/>
                <a:gd name="T56" fmla="*/ 115 w 3772"/>
                <a:gd name="T57" fmla="*/ 0 h 3535"/>
                <a:gd name="T58" fmla="*/ 0 w 3772"/>
                <a:gd name="T59" fmla="*/ 115 h 3535"/>
                <a:gd name="T60" fmla="*/ 0 w 3772"/>
                <a:gd name="T61" fmla="*/ 2557 h 3535"/>
                <a:gd name="T62" fmla="*/ 115 w 3772"/>
                <a:gd name="T63" fmla="*/ 2672 h 3535"/>
                <a:gd name="T64" fmla="*/ 1054 w 3772"/>
                <a:gd name="T65" fmla="*/ 2672 h 3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72" h="3535">
                  <a:moveTo>
                    <a:pt x="1917" y="1791"/>
                  </a:moveTo>
                  <a:cubicBezTo>
                    <a:pt x="1917" y="1985"/>
                    <a:pt x="1917" y="1985"/>
                    <a:pt x="1917" y="1985"/>
                  </a:cubicBezTo>
                  <a:moveTo>
                    <a:pt x="1917" y="1123"/>
                  </a:moveTo>
                  <a:cubicBezTo>
                    <a:pt x="1917" y="1028"/>
                    <a:pt x="1840" y="951"/>
                    <a:pt x="1745" y="951"/>
                  </a:cubicBezTo>
                  <a:cubicBezTo>
                    <a:pt x="1650" y="951"/>
                    <a:pt x="1573" y="1028"/>
                    <a:pt x="1573" y="1123"/>
                  </a:cubicBezTo>
                  <a:cubicBezTo>
                    <a:pt x="1573" y="1123"/>
                    <a:pt x="1573" y="1127"/>
                    <a:pt x="1573" y="1135"/>
                  </a:cubicBezTo>
                  <a:cubicBezTo>
                    <a:pt x="1573" y="1252"/>
                    <a:pt x="1573" y="2194"/>
                    <a:pt x="1573" y="2527"/>
                  </a:cubicBezTo>
                  <a:cubicBezTo>
                    <a:pt x="1573" y="2581"/>
                    <a:pt x="1507" y="2608"/>
                    <a:pt x="1469" y="2569"/>
                  </a:cubicBezTo>
                  <a:cubicBezTo>
                    <a:pt x="1282" y="2383"/>
                    <a:pt x="1282" y="2383"/>
                    <a:pt x="1282" y="2383"/>
                  </a:cubicBezTo>
                  <a:cubicBezTo>
                    <a:pt x="1210" y="2311"/>
                    <a:pt x="1095" y="2311"/>
                    <a:pt x="1023" y="2383"/>
                  </a:cubicBezTo>
                  <a:cubicBezTo>
                    <a:pt x="952" y="2454"/>
                    <a:pt x="952" y="2570"/>
                    <a:pt x="1023" y="2641"/>
                  </a:cubicBezTo>
                  <a:cubicBezTo>
                    <a:pt x="1659" y="3277"/>
                    <a:pt x="1659" y="3277"/>
                    <a:pt x="1659" y="3277"/>
                  </a:cubicBezTo>
                  <a:cubicBezTo>
                    <a:pt x="1813" y="3436"/>
                    <a:pt x="2026" y="3535"/>
                    <a:pt x="2262" y="3535"/>
                  </a:cubicBezTo>
                  <a:cubicBezTo>
                    <a:pt x="2643" y="3535"/>
                    <a:pt x="2951" y="3227"/>
                    <a:pt x="2951" y="2846"/>
                  </a:cubicBezTo>
                  <a:cubicBezTo>
                    <a:pt x="2951" y="2184"/>
                    <a:pt x="2951" y="2184"/>
                    <a:pt x="2951" y="2184"/>
                  </a:cubicBezTo>
                  <a:cubicBezTo>
                    <a:pt x="2951" y="2105"/>
                    <a:pt x="2897" y="2036"/>
                    <a:pt x="2820" y="2017"/>
                  </a:cubicBezTo>
                  <a:cubicBezTo>
                    <a:pt x="1917" y="1791"/>
                    <a:pt x="1917" y="1791"/>
                    <a:pt x="1917" y="1791"/>
                  </a:cubicBezTo>
                  <a:lnTo>
                    <a:pt x="1917" y="1123"/>
                  </a:lnTo>
                  <a:close/>
                  <a:moveTo>
                    <a:pt x="1917" y="1602"/>
                  </a:moveTo>
                  <a:cubicBezTo>
                    <a:pt x="2114" y="1532"/>
                    <a:pt x="2254" y="1344"/>
                    <a:pt x="2254" y="1123"/>
                  </a:cubicBezTo>
                  <a:cubicBezTo>
                    <a:pt x="2254" y="842"/>
                    <a:pt x="2026" y="614"/>
                    <a:pt x="1744" y="614"/>
                  </a:cubicBezTo>
                  <a:cubicBezTo>
                    <a:pt x="1463" y="614"/>
                    <a:pt x="1235" y="842"/>
                    <a:pt x="1235" y="1123"/>
                  </a:cubicBezTo>
                  <a:cubicBezTo>
                    <a:pt x="1235" y="1344"/>
                    <a:pt x="1376" y="1532"/>
                    <a:pt x="1573" y="1603"/>
                  </a:cubicBezTo>
                  <a:moveTo>
                    <a:pt x="2951" y="2672"/>
                  </a:moveTo>
                  <a:cubicBezTo>
                    <a:pt x="3657" y="2672"/>
                    <a:pt x="3657" y="2672"/>
                    <a:pt x="3657" y="2672"/>
                  </a:cubicBezTo>
                  <a:cubicBezTo>
                    <a:pt x="3720" y="2672"/>
                    <a:pt x="3772" y="2621"/>
                    <a:pt x="3772" y="2557"/>
                  </a:cubicBezTo>
                  <a:cubicBezTo>
                    <a:pt x="3772" y="115"/>
                    <a:pt x="3772" y="115"/>
                    <a:pt x="3772" y="115"/>
                  </a:cubicBezTo>
                  <a:cubicBezTo>
                    <a:pt x="3772" y="51"/>
                    <a:pt x="3720" y="0"/>
                    <a:pt x="3657" y="0"/>
                  </a:cubicBezTo>
                  <a:cubicBezTo>
                    <a:pt x="115" y="0"/>
                    <a:pt x="115" y="0"/>
                    <a:pt x="115" y="0"/>
                  </a:cubicBezTo>
                  <a:cubicBezTo>
                    <a:pt x="51" y="0"/>
                    <a:pt x="0" y="51"/>
                    <a:pt x="0" y="115"/>
                  </a:cubicBezTo>
                  <a:cubicBezTo>
                    <a:pt x="0" y="2557"/>
                    <a:pt x="0" y="2557"/>
                    <a:pt x="0" y="2557"/>
                  </a:cubicBezTo>
                  <a:cubicBezTo>
                    <a:pt x="0" y="2621"/>
                    <a:pt x="51" y="2672"/>
                    <a:pt x="115" y="2672"/>
                  </a:cubicBezTo>
                  <a:cubicBezTo>
                    <a:pt x="1054" y="2672"/>
                    <a:pt x="1054" y="2672"/>
                    <a:pt x="1054" y="2672"/>
                  </a:cubicBezTo>
                </a:path>
              </a:pathLst>
            </a:custGeom>
            <a:noFill/>
            <a:ln w="9525" cap="sq">
              <a:solidFill>
                <a:srgbClr val="74277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gradFill>
                  <a:gsLst>
                    <a:gs pos="0">
                      <a:srgbClr val="505050"/>
                    </a:gs>
                    <a:gs pos="100000">
                      <a:srgbClr val="505050"/>
                    </a:gs>
                  </a:gsLst>
                  <a:lin ang="5400000" scaled="1"/>
                </a:gradFill>
              </a:endParaRPr>
            </a:p>
          </p:txBody>
        </p:sp>
      </p:grpSp>
      <p:grpSp>
        <p:nvGrpSpPr>
          <p:cNvPr id="238" name="Group 237">
            <a:extLst>
              <a:ext uri="{FF2B5EF4-FFF2-40B4-BE49-F238E27FC236}">
                <a16:creationId xmlns:a16="http://schemas.microsoft.com/office/drawing/2014/main" id="{A271EE60-EE9F-4813-9830-316E9857ABAC}"/>
              </a:ext>
            </a:extLst>
          </p:cNvPr>
          <p:cNvGrpSpPr/>
          <p:nvPr/>
        </p:nvGrpSpPr>
        <p:grpSpPr>
          <a:xfrm>
            <a:off x="1757191" y="6811404"/>
            <a:ext cx="473414" cy="473414"/>
            <a:chOff x="1761970" y="5993912"/>
            <a:chExt cx="473414" cy="473414"/>
          </a:xfrm>
        </p:grpSpPr>
        <p:sp>
          <p:nvSpPr>
            <p:cNvPr id="191" name="Oval 190">
              <a:extLst>
                <a:ext uri="{FF2B5EF4-FFF2-40B4-BE49-F238E27FC236}">
                  <a16:creationId xmlns:a16="http://schemas.microsoft.com/office/drawing/2014/main" id="{9EBC6335-C8EE-4190-86F9-C0114872960A}"/>
                </a:ext>
              </a:extLst>
            </p:cNvPr>
            <p:cNvSpPr/>
            <p:nvPr/>
          </p:nvSpPr>
          <p:spPr>
            <a:xfrm>
              <a:off x="1761970" y="5993912"/>
              <a:ext cx="473414" cy="473414"/>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6" name="Processing_E9F5" title="Icon of two interlocked gears">
              <a:extLst>
                <a:ext uri="{FF2B5EF4-FFF2-40B4-BE49-F238E27FC236}">
                  <a16:creationId xmlns:a16="http://schemas.microsoft.com/office/drawing/2014/main" id="{7B430042-3C95-49E7-90DA-5FE441E14894}"/>
                </a:ext>
              </a:extLst>
            </p:cNvPr>
            <p:cNvSpPr>
              <a:spLocks noChangeAspect="1" noEditPoints="1"/>
            </p:cNvSpPr>
            <p:nvPr/>
          </p:nvSpPr>
          <p:spPr bwMode="auto">
            <a:xfrm>
              <a:off x="1825261" y="6079585"/>
              <a:ext cx="346832" cy="302068"/>
            </a:xfrm>
            <a:custGeom>
              <a:avLst/>
              <a:gdLst>
                <a:gd name="T0" fmla="*/ 924 w 3867"/>
                <a:gd name="T1" fmla="*/ 299 h 3367"/>
                <a:gd name="T2" fmla="*/ 1549 w 3867"/>
                <a:gd name="T3" fmla="*/ 924 h 3367"/>
                <a:gd name="T4" fmla="*/ 924 w 3867"/>
                <a:gd name="T5" fmla="*/ 1549 h 3367"/>
                <a:gd name="T6" fmla="*/ 299 w 3867"/>
                <a:gd name="T7" fmla="*/ 924 h 3367"/>
                <a:gd name="T8" fmla="*/ 924 w 3867"/>
                <a:gd name="T9" fmla="*/ 299 h 3367"/>
                <a:gd name="T10" fmla="*/ 1163 w 3867"/>
                <a:gd name="T11" fmla="*/ 347 h 3367"/>
                <a:gd name="T12" fmla="*/ 1307 w 3867"/>
                <a:gd name="T13" fmla="*/ 0 h 3367"/>
                <a:gd name="T14" fmla="*/ 1501 w 3867"/>
                <a:gd name="T15" fmla="*/ 685 h 3367"/>
                <a:gd name="T16" fmla="*/ 1848 w 3867"/>
                <a:gd name="T17" fmla="*/ 541 h 3367"/>
                <a:gd name="T18" fmla="*/ 1501 w 3867"/>
                <a:gd name="T19" fmla="*/ 1163 h 3367"/>
                <a:gd name="T20" fmla="*/ 1848 w 3867"/>
                <a:gd name="T21" fmla="*/ 1307 h 3367"/>
                <a:gd name="T22" fmla="*/ 1163 w 3867"/>
                <a:gd name="T23" fmla="*/ 1501 h 3367"/>
                <a:gd name="T24" fmla="*/ 1307 w 3867"/>
                <a:gd name="T25" fmla="*/ 1848 h 3367"/>
                <a:gd name="T26" fmla="*/ 685 w 3867"/>
                <a:gd name="T27" fmla="*/ 1501 h 3367"/>
                <a:gd name="T28" fmla="*/ 541 w 3867"/>
                <a:gd name="T29" fmla="*/ 1848 h 3367"/>
                <a:gd name="T30" fmla="*/ 347 w 3867"/>
                <a:gd name="T31" fmla="*/ 1163 h 3367"/>
                <a:gd name="T32" fmla="*/ 0 w 3867"/>
                <a:gd name="T33" fmla="*/ 1307 h 3367"/>
                <a:gd name="T34" fmla="*/ 0 w 3867"/>
                <a:gd name="T35" fmla="*/ 541 h 3367"/>
                <a:gd name="T36" fmla="*/ 347 w 3867"/>
                <a:gd name="T37" fmla="*/ 685 h 3367"/>
                <a:gd name="T38" fmla="*/ 685 w 3867"/>
                <a:gd name="T39" fmla="*/ 347 h 3367"/>
                <a:gd name="T40" fmla="*/ 541 w 3867"/>
                <a:gd name="T41" fmla="*/ 0 h 3367"/>
                <a:gd name="T42" fmla="*/ 2049 w 3867"/>
                <a:gd name="T43" fmla="*/ 2299 h 3367"/>
                <a:gd name="T44" fmla="*/ 2799 w 3867"/>
                <a:gd name="T45" fmla="*/ 3049 h 3367"/>
                <a:gd name="T46" fmla="*/ 3549 w 3867"/>
                <a:gd name="T47" fmla="*/ 2299 h 3367"/>
                <a:gd name="T48" fmla="*/ 2799 w 3867"/>
                <a:gd name="T49" fmla="*/ 1549 h 3367"/>
                <a:gd name="T50" fmla="*/ 2049 w 3867"/>
                <a:gd name="T51" fmla="*/ 2299 h 3367"/>
                <a:gd name="T52" fmla="*/ 2357 w 3867"/>
                <a:gd name="T53" fmla="*/ 1231 h 3367"/>
                <a:gd name="T54" fmla="*/ 2512 w 3867"/>
                <a:gd name="T55" fmla="*/ 1606 h 3367"/>
                <a:gd name="T56" fmla="*/ 2106 w 3867"/>
                <a:gd name="T57" fmla="*/ 2012 h 3367"/>
                <a:gd name="T58" fmla="*/ 1731 w 3867"/>
                <a:gd name="T59" fmla="*/ 1856 h 3367"/>
                <a:gd name="T60" fmla="*/ 2106 w 3867"/>
                <a:gd name="T61" fmla="*/ 2586 h 3367"/>
                <a:gd name="T62" fmla="*/ 1731 w 3867"/>
                <a:gd name="T63" fmla="*/ 2741 h 3367"/>
                <a:gd name="T64" fmla="*/ 2512 w 3867"/>
                <a:gd name="T65" fmla="*/ 2992 h 3367"/>
                <a:gd name="T66" fmla="*/ 2357 w 3867"/>
                <a:gd name="T67" fmla="*/ 3367 h 3367"/>
                <a:gd name="T68" fmla="*/ 3086 w 3867"/>
                <a:gd name="T69" fmla="*/ 2992 h 3367"/>
                <a:gd name="T70" fmla="*/ 3241 w 3867"/>
                <a:gd name="T71" fmla="*/ 3367 h 3367"/>
                <a:gd name="T72" fmla="*/ 3492 w 3867"/>
                <a:gd name="T73" fmla="*/ 2586 h 3367"/>
                <a:gd name="T74" fmla="*/ 3867 w 3867"/>
                <a:gd name="T75" fmla="*/ 2741 h 3367"/>
                <a:gd name="T76" fmla="*/ 3492 w 3867"/>
                <a:gd name="T77" fmla="*/ 2012 h 3367"/>
                <a:gd name="T78" fmla="*/ 3867 w 3867"/>
                <a:gd name="T79" fmla="*/ 1856 h 3367"/>
                <a:gd name="T80" fmla="*/ 3086 w 3867"/>
                <a:gd name="T81" fmla="*/ 1606 h 3367"/>
                <a:gd name="T82" fmla="*/ 3241 w 3867"/>
                <a:gd name="T83" fmla="*/ 1231 h 3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867" h="3367">
                  <a:moveTo>
                    <a:pt x="924" y="299"/>
                  </a:moveTo>
                  <a:cubicBezTo>
                    <a:pt x="1269" y="299"/>
                    <a:pt x="1549" y="579"/>
                    <a:pt x="1549" y="924"/>
                  </a:cubicBezTo>
                  <a:cubicBezTo>
                    <a:pt x="1549" y="1269"/>
                    <a:pt x="1269" y="1549"/>
                    <a:pt x="924" y="1549"/>
                  </a:cubicBezTo>
                  <a:cubicBezTo>
                    <a:pt x="579" y="1549"/>
                    <a:pt x="299" y="1269"/>
                    <a:pt x="299" y="924"/>
                  </a:cubicBezTo>
                  <a:cubicBezTo>
                    <a:pt x="299" y="579"/>
                    <a:pt x="579" y="299"/>
                    <a:pt x="924" y="299"/>
                  </a:cubicBezTo>
                  <a:close/>
                  <a:moveTo>
                    <a:pt x="1163" y="347"/>
                  </a:moveTo>
                  <a:cubicBezTo>
                    <a:pt x="1307" y="0"/>
                    <a:pt x="1307" y="0"/>
                    <a:pt x="1307" y="0"/>
                  </a:cubicBezTo>
                  <a:moveTo>
                    <a:pt x="1501" y="685"/>
                  </a:moveTo>
                  <a:cubicBezTo>
                    <a:pt x="1848" y="541"/>
                    <a:pt x="1848" y="541"/>
                    <a:pt x="1848" y="541"/>
                  </a:cubicBezTo>
                  <a:moveTo>
                    <a:pt x="1501" y="1163"/>
                  </a:moveTo>
                  <a:cubicBezTo>
                    <a:pt x="1848" y="1307"/>
                    <a:pt x="1848" y="1307"/>
                    <a:pt x="1848" y="1307"/>
                  </a:cubicBezTo>
                  <a:moveTo>
                    <a:pt x="1163" y="1501"/>
                  </a:moveTo>
                  <a:cubicBezTo>
                    <a:pt x="1307" y="1848"/>
                    <a:pt x="1307" y="1848"/>
                    <a:pt x="1307" y="1848"/>
                  </a:cubicBezTo>
                  <a:moveTo>
                    <a:pt x="685" y="1501"/>
                  </a:moveTo>
                  <a:cubicBezTo>
                    <a:pt x="541" y="1848"/>
                    <a:pt x="541" y="1848"/>
                    <a:pt x="541" y="1848"/>
                  </a:cubicBezTo>
                  <a:moveTo>
                    <a:pt x="347" y="1163"/>
                  </a:moveTo>
                  <a:cubicBezTo>
                    <a:pt x="0" y="1307"/>
                    <a:pt x="0" y="1307"/>
                    <a:pt x="0" y="1307"/>
                  </a:cubicBezTo>
                  <a:moveTo>
                    <a:pt x="0" y="541"/>
                  </a:moveTo>
                  <a:cubicBezTo>
                    <a:pt x="347" y="685"/>
                    <a:pt x="347" y="685"/>
                    <a:pt x="347" y="685"/>
                  </a:cubicBezTo>
                  <a:moveTo>
                    <a:pt x="685" y="347"/>
                  </a:moveTo>
                  <a:cubicBezTo>
                    <a:pt x="541" y="0"/>
                    <a:pt x="541" y="0"/>
                    <a:pt x="541" y="0"/>
                  </a:cubicBezTo>
                  <a:moveTo>
                    <a:pt x="2049" y="2299"/>
                  </a:moveTo>
                  <a:cubicBezTo>
                    <a:pt x="2049" y="2713"/>
                    <a:pt x="2385" y="3049"/>
                    <a:pt x="2799" y="3049"/>
                  </a:cubicBezTo>
                  <a:cubicBezTo>
                    <a:pt x="3213" y="3049"/>
                    <a:pt x="3549" y="2713"/>
                    <a:pt x="3549" y="2299"/>
                  </a:cubicBezTo>
                  <a:cubicBezTo>
                    <a:pt x="3549" y="1885"/>
                    <a:pt x="3213" y="1549"/>
                    <a:pt x="2799" y="1549"/>
                  </a:cubicBezTo>
                  <a:cubicBezTo>
                    <a:pt x="2385" y="1549"/>
                    <a:pt x="2049" y="1885"/>
                    <a:pt x="2049" y="2299"/>
                  </a:cubicBezTo>
                  <a:close/>
                  <a:moveTo>
                    <a:pt x="2357" y="1231"/>
                  </a:moveTo>
                  <a:cubicBezTo>
                    <a:pt x="2512" y="1606"/>
                    <a:pt x="2512" y="1606"/>
                    <a:pt x="2512" y="1606"/>
                  </a:cubicBezTo>
                  <a:moveTo>
                    <a:pt x="2106" y="2012"/>
                  </a:moveTo>
                  <a:cubicBezTo>
                    <a:pt x="1731" y="1856"/>
                    <a:pt x="1731" y="1856"/>
                    <a:pt x="1731" y="1856"/>
                  </a:cubicBezTo>
                  <a:moveTo>
                    <a:pt x="2106" y="2586"/>
                  </a:moveTo>
                  <a:cubicBezTo>
                    <a:pt x="1731" y="2741"/>
                    <a:pt x="1731" y="2741"/>
                    <a:pt x="1731" y="2741"/>
                  </a:cubicBezTo>
                  <a:moveTo>
                    <a:pt x="2512" y="2992"/>
                  </a:moveTo>
                  <a:cubicBezTo>
                    <a:pt x="2357" y="3367"/>
                    <a:pt x="2357" y="3367"/>
                    <a:pt x="2357" y="3367"/>
                  </a:cubicBezTo>
                  <a:moveTo>
                    <a:pt x="3086" y="2992"/>
                  </a:moveTo>
                  <a:cubicBezTo>
                    <a:pt x="3241" y="3367"/>
                    <a:pt x="3241" y="3367"/>
                    <a:pt x="3241" y="3367"/>
                  </a:cubicBezTo>
                  <a:moveTo>
                    <a:pt x="3492" y="2586"/>
                  </a:moveTo>
                  <a:cubicBezTo>
                    <a:pt x="3867" y="2741"/>
                    <a:pt x="3867" y="2741"/>
                    <a:pt x="3867" y="2741"/>
                  </a:cubicBezTo>
                  <a:moveTo>
                    <a:pt x="3492" y="2012"/>
                  </a:moveTo>
                  <a:cubicBezTo>
                    <a:pt x="3867" y="1856"/>
                    <a:pt x="3867" y="1856"/>
                    <a:pt x="3867" y="1856"/>
                  </a:cubicBezTo>
                  <a:moveTo>
                    <a:pt x="3086" y="1606"/>
                  </a:moveTo>
                  <a:cubicBezTo>
                    <a:pt x="3241" y="1231"/>
                    <a:pt x="3241" y="1231"/>
                    <a:pt x="3241" y="1231"/>
                  </a:cubicBezTo>
                </a:path>
              </a:pathLst>
            </a:custGeom>
            <a:noFill/>
            <a:ln w="9525" cap="flat">
              <a:solidFill>
                <a:srgbClr val="74277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31" name="Group 230">
            <a:extLst>
              <a:ext uri="{FF2B5EF4-FFF2-40B4-BE49-F238E27FC236}">
                <a16:creationId xmlns:a16="http://schemas.microsoft.com/office/drawing/2014/main" id="{67D70D47-417D-4BDB-AD69-D85DC23DF1A5}"/>
              </a:ext>
            </a:extLst>
          </p:cNvPr>
          <p:cNvGrpSpPr/>
          <p:nvPr/>
        </p:nvGrpSpPr>
        <p:grpSpPr>
          <a:xfrm>
            <a:off x="4321534" y="4428980"/>
            <a:ext cx="473414" cy="473414"/>
            <a:chOff x="4319391" y="3596248"/>
            <a:chExt cx="473414" cy="473414"/>
          </a:xfrm>
        </p:grpSpPr>
        <p:sp>
          <p:nvSpPr>
            <p:cNvPr id="185" name="Oval 184">
              <a:extLst>
                <a:ext uri="{FF2B5EF4-FFF2-40B4-BE49-F238E27FC236}">
                  <a16:creationId xmlns:a16="http://schemas.microsoft.com/office/drawing/2014/main" id="{CB6A51FC-6F48-449A-A4BA-AEECBB5C88E4}"/>
                </a:ext>
              </a:extLst>
            </p:cNvPr>
            <p:cNvSpPr/>
            <p:nvPr/>
          </p:nvSpPr>
          <p:spPr>
            <a:xfrm>
              <a:off x="4319391" y="3596248"/>
              <a:ext cx="473414" cy="473414"/>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9" name="Teamwork_EA12" title="Icon of three people with an award or ribbon to the lower right">
              <a:extLst>
                <a:ext uri="{FF2B5EF4-FFF2-40B4-BE49-F238E27FC236}">
                  <a16:creationId xmlns:a16="http://schemas.microsoft.com/office/drawing/2014/main" id="{811F8EA0-30BA-49B9-AD04-CAC241358AC1}"/>
                </a:ext>
              </a:extLst>
            </p:cNvPr>
            <p:cNvSpPr>
              <a:spLocks noChangeAspect="1" noEditPoints="1"/>
            </p:cNvSpPr>
            <p:nvPr/>
          </p:nvSpPr>
          <p:spPr bwMode="auto">
            <a:xfrm>
              <a:off x="4403192" y="3685086"/>
              <a:ext cx="305813" cy="295738"/>
            </a:xfrm>
            <a:custGeom>
              <a:avLst/>
              <a:gdLst>
                <a:gd name="T0" fmla="*/ 3621 w 3746"/>
                <a:gd name="T1" fmla="*/ 2622 h 3621"/>
                <a:gd name="T2" fmla="*/ 3122 w 3746"/>
                <a:gd name="T3" fmla="*/ 3122 h 3621"/>
                <a:gd name="T4" fmla="*/ 2622 w 3746"/>
                <a:gd name="T5" fmla="*/ 2622 h 3621"/>
                <a:gd name="T6" fmla="*/ 3122 w 3746"/>
                <a:gd name="T7" fmla="*/ 2123 h 3621"/>
                <a:gd name="T8" fmla="*/ 3621 w 3746"/>
                <a:gd name="T9" fmla="*/ 2622 h 3621"/>
                <a:gd name="T10" fmla="*/ 2747 w 3746"/>
                <a:gd name="T11" fmla="*/ 2997 h 3621"/>
                <a:gd name="T12" fmla="*/ 2747 w 3746"/>
                <a:gd name="T13" fmla="*/ 3621 h 3621"/>
                <a:gd name="T14" fmla="*/ 3122 w 3746"/>
                <a:gd name="T15" fmla="*/ 3434 h 3621"/>
                <a:gd name="T16" fmla="*/ 3496 w 3746"/>
                <a:gd name="T17" fmla="*/ 3621 h 3621"/>
                <a:gd name="T18" fmla="*/ 3496 w 3746"/>
                <a:gd name="T19" fmla="*/ 2997 h 3621"/>
                <a:gd name="T20" fmla="*/ 1873 w 3746"/>
                <a:gd name="T21" fmla="*/ 749 h 3621"/>
                <a:gd name="T22" fmla="*/ 1249 w 3746"/>
                <a:gd name="T23" fmla="*/ 1374 h 3621"/>
                <a:gd name="T24" fmla="*/ 1873 w 3746"/>
                <a:gd name="T25" fmla="*/ 1998 h 3621"/>
                <a:gd name="T26" fmla="*/ 2497 w 3746"/>
                <a:gd name="T27" fmla="*/ 1374 h 3621"/>
                <a:gd name="T28" fmla="*/ 1873 w 3746"/>
                <a:gd name="T29" fmla="*/ 749 h 3621"/>
                <a:gd name="T30" fmla="*/ 1873 w 3746"/>
                <a:gd name="T31" fmla="*/ 1998 h 3621"/>
                <a:gd name="T32" fmla="*/ 999 w 3746"/>
                <a:gd name="T33" fmla="*/ 2872 h 3621"/>
                <a:gd name="T34" fmla="*/ 624 w 3746"/>
                <a:gd name="T35" fmla="*/ 0 h 3621"/>
                <a:gd name="T36" fmla="*/ 250 w 3746"/>
                <a:gd name="T37" fmla="*/ 375 h 3621"/>
                <a:gd name="T38" fmla="*/ 624 w 3746"/>
                <a:gd name="T39" fmla="*/ 749 h 3621"/>
                <a:gd name="T40" fmla="*/ 999 w 3746"/>
                <a:gd name="T41" fmla="*/ 375 h 3621"/>
                <a:gd name="T42" fmla="*/ 624 w 3746"/>
                <a:gd name="T43" fmla="*/ 0 h 3621"/>
                <a:gd name="T44" fmla="*/ 1249 w 3746"/>
                <a:gd name="T45" fmla="*/ 1374 h 3621"/>
                <a:gd name="T46" fmla="*/ 624 w 3746"/>
                <a:gd name="T47" fmla="*/ 749 h 3621"/>
                <a:gd name="T48" fmla="*/ 0 w 3746"/>
                <a:gd name="T49" fmla="*/ 1374 h 3621"/>
                <a:gd name="T50" fmla="*/ 3122 w 3746"/>
                <a:gd name="T51" fmla="*/ 0 h 3621"/>
                <a:gd name="T52" fmla="*/ 2747 w 3746"/>
                <a:gd name="T53" fmla="*/ 375 h 3621"/>
                <a:gd name="T54" fmla="*/ 3122 w 3746"/>
                <a:gd name="T55" fmla="*/ 749 h 3621"/>
                <a:gd name="T56" fmla="*/ 3496 w 3746"/>
                <a:gd name="T57" fmla="*/ 375 h 3621"/>
                <a:gd name="T58" fmla="*/ 3122 w 3746"/>
                <a:gd name="T59" fmla="*/ 0 h 3621"/>
                <a:gd name="T60" fmla="*/ 3746 w 3746"/>
                <a:gd name="T61" fmla="*/ 1374 h 3621"/>
                <a:gd name="T62" fmla="*/ 3122 w 3746"/>
                <a:gd name="T63" fmla="*/ 749 h 3621"/>
                <a:gd name="T64" fmla="*/ 2497 w 3746"/>
                <a:gd name="T65" fmla="*/ 1374 h 3621"/>
                <a:gd name="T66" fmla="*/ 2381 w 3746"/>
                <a:gd name="T67" fmla="*/ 2163 h 3621"/>
                <a:gd name="T68" fmla="*/ 1873 w 3746"/>
                <a:gd name="T69" fmla="*/ 1998 h 3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746" h="3621">
                  <a:moveTo>
                    <a:pt x="3621" y="2622"/>
                  </a:moveTo>
                  <a:cubicBezTo>
                    <a:pt x="3621" y="2898"/>
                    <a:pt x="3398" y="3122"/>
                    <a:pt x="3122" y="3122"/>
                  </a:cubicBezTo>
                  <a:cubicBezTo>
                    <a:pt x="2846" y="3122"/>
                    <a:pt x="2622" y="2898"/>
                    <a:pt x="2622" y="2622"/>
                  </a:cubicBezTo>
                  <a:cubicBezTo>
                    <a:pt x="2622" y="2346"/>
                    <a:pt x="2846" y="2123"/>
                    <a:pt x="3122" y="2123"/>
                  </a:cubicBezTo>
                  <a:cubicBezTo>
                    <a:pt x="3398" y="2123"/>
                    <a:pt x="3621" y="2346"/>
                    <a:pt x="3621" y="2622"/>
                  </a:cubicBezTo>
                  <a:close/>
                  <a:moveTo>
                    <a:pt x="2747" y="2997"/>
                  </a:moveTo>
                  <a:cubicBezTo>
                    <a:pt x="2747" y="3621"/>
                    <a:pt x="2747" y="3621"/>
                    <a:pt x="2747" y="3621"/>
                  </a:cubicBezTo>
                  <a:cubicBezTo>
                    <a:pt x="3122" y="3434"/>
                    <a:pt x="3122" y="3434"/>
                    <a:pt x="3122" y="3434"/>
                  </a:cubicBezTo>
                  <a:cubicBezTo>
                    <a:pt x="3496" y="3621"/>
                    <a:pt x="3496" y="3621"/>
                    <a:pt x="3496" y="3621"/>
                  </a:cubicBezTo>
                  <a:cubicBezTo>
                    <a:pt x="3496" y="2997"/>
                    <a:pt x="3496" y="2997"/>
                    <a:pt x="3496" y="2997"/>
                  </a:cubicBezTo>
                  <a:moveTo>
                    <a:pt x="1873" y="749"/>
                  </a:moveTo>
                  <a:cubicBezTo>
                    <a:pt x="1528" y="749"/>
                    <a:pt x="1249" y="1029"/>
                    <a:pt x="1249" y="1374"/>
                  </a:cubicBezTo>
                  <a:cubicBezTo>
                    <a:pt x="1249" y="1718"/>
                    <a:pt x="1528" y="1998"/>
                    <a:pt x="1873" y="1998"/>
                  </a:cubicBezTo>
                  <a:cubicBezTo>
                    <a:pt x="2218" y="1998"/>
                    <a:pt x="2497" y="1718"/>
                    <a:pt x="2497" y="1374"/>
                  </a:cubicBezTo>
                  <a:cubicBezTo>
                    <a:pt x="2497" y="1029"/>
                    <a:pt x="2218" y="749"/>
                    <a:pt x="1873" y="749"/>
                  </a:cubicBezTo>
                  <a:close/>
                  <a:moveTo>
                    <a:pt x="1873" y="1998"/>
                  </a:moveTo>
                  <a:cubicBezTo>
                    <a:pt x="1390" y="1998"/>
                    <a:pt x="999" y="2389"/>
                    <a:pt x="999" y="2872"/>
                  </a:cubicBezTo>
                  <a:moveTo>
                    <a:pt x="624" y="0"/>
                  </a:moveTo>
                  <a:cubicBezTo>
                    <a:pt x="417" y="0"/>
                    <a:pt x="250" y="168"/>
                    <a:pt x="250" y="375"/>
                  </a:cubicBezTo>
                  <a:cubicBezTo>
                    <a:pt x="250" y="581"/>
                    <a:pt x="417" y="749"/>
                    <a:pt x="624" y="749"/>
                  </a:cubicBezTo>
                  <a:cubicBezTo>
                    <a:pt x="831" y="749"/>
                    <a:pt x="999" y="581"/>
                    <a:pt x="999" y="375"/>
                  </a:cubicBezTo>
                  <a:cubicBezTo>
                    <a:pt x="999" y="168"/>
                    <a:pt x="831" y="0"/>
                    <a:pt x="624" y="0"/>
                  </a:cubicBezTo>
                  <a:close/>
                  <a:moveTo>
                    <a:pt x="1249" y="1374"/>
                  </a:moveTo>
                  <a:cubicBezTo>
                    <a:pt x="1249" y="1029"/>
                    <a:pt x="969" y="749"/>
                    <a:pt x="624" y="749"/>
                  </a:cubicBezTo>
                  <a:cubicBezTo>
                    <a:pt x="279" y="749"/>
                    <a:pt x="0" y="1029"/>
                    <a:pt x="0" y="1374"/>
                  </a:cubicBezTo>
                  <a:moveTo>
                    <a:pt x="3122" y="0"/>
                  </a:moveTo>
                  <a:cubicBezTo>
                    <a:pt x="2915" y="0"/>
                    <a:pt x="2747" y="168"/>
                    <a:pt x="2747" y="375"/>
                  </a:cubicBezTo>
                  <a:cubicBezTo>
                    <a:pt x="2747" y="581"/>
                    <a:pt x="2915" y="749"/>
                    <a:pt x="3122" y="749"/>
                  </a:cubicBezTo>
                  <a:cubicBezTo>
                    <a:pt x="3329" y="749"/>
                    <a:pt x="3496" y="581"/>
                    <a:pt x="3496" y="375"/>
                  </a:cubicBezTo>
                  <a:cubicBezTo>
                    <a:pt x="3496" y="168"/>
                    <a:pt x="3329" y="0"/>
                    <a:pt x="3122" y="0"/>
                  </a:cubicBezTo>
                  <a:close/>
                  <a:moveTo>
                    <a:pt x="3746" y="1374"/>
                  </a:moveTo>
                  <a:cubicBezTo>
                    <a:pt x="3746" y="1029"/>
                    <a:pt x="3467" y="749"/>
                    <a:pt x="3122" y="749"/>
                  </a:cubicBezTo>
                  <a:cubicBezTo>
                    <a:pt x="2777" y="749"/>
                    <a:pt x="2497" y="1029"/>
                    <a:pt x="2497" y="1374"/>
                  </a:cubicBezTo>
                  <a:moveTo>
                    <a:pt x="2381" y="2163"/>
                  </a:moveTo>
                  <a:cubicBezTo>
                    <a:pt x="2238" y="2060"/>
                    <a:pt x="2063" y="1998"/>
                    <a:pt x="1873" y="1998"/>
                  </a:cubicBezTo>
                </a:path>
              </a:pathLst>
            </a:custGeom>
            <a:noFill/>
            <a:ln w="9525" cap="sq">
              <a:solidFill>
                <a:srgbClr val="74277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37" name="Group 236">
            <a:extLst>
              <a:ext uri="{FF2B5EF4-FFF2-40B4-BE49-F238E27FC236}">
                <a16:creationId xmlns:a16="http://schemas.microsoft.com/office/drawing/2014/main" id="{BF3888DD-F354-4537-92D7-AE5D73B5C4FF}"/>
              </a:ext>
            </a:extLst>
          </p:cNvPr>
          <p:cNvGrpSpPr/>
          <p:nvPr/>
        </p:nvGrpSpPr>
        <p:grpSpPr>
          <a:xfrm>
            <a:off x="5718006" y="4428980"/>
            <a:ext cx="473414" cy="473414"/>
            <a:chOff x="5711574" y="3596248"/>
            <a:chExt cx="473414" cy="473414"/>
          </a:xfrm>
        </p:grpSpPr>
        <p:sp>
          <p:nvSpPr>
            <p:cNvPr id="186" name="Oval 185">
              <a:extLst>
                <a:ext uri="{FF2B5EF4-FFF2-40B4-BE49-F238E27FC236}">
                  <a16:creationId xmlns:a16="http://schemas.microsoft.com/office/drawing/2014/main" id="{1A109124-4C86-4372-8A4E-396F411E33A1}"/>
                </a:ext>
              </a:extLst>
            </p:cNvPr>
            <p:cNvSpPr/>
            <p:nvPr/>
          </p:nvSpPr>
          <p:spPr>
            <a:xfrm>
              <a:off x="5711574" y="3596248"/>
              <a:ext cx="473414" cy="473414"/>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1" name="Browser" title="Icon of a browser window">
              <a:extLst>
                <a:ext uri="{FF2B5EF4-FFF2-40B4-BE49-F238E27FC236}">
                  <a16:creationId xmlns:a16="http://schemas.microsoft.com/office/drawing/2014/main" id="{E9CFB557-3E1C-41CF-A2C6-9A83C178873A}"/>
                </a:ext>
              </a:extLst>
            </p:cNvPr>
            <p:cNvSpPr>
              <a:spLocks noChangeAspect="1" noEditPoints="1"/>
            </p:cNvSpPr>
            <p:nvPr/>
          </p:nvSpPr>
          <p:spPr bwMode="auto">
            <a:xfrm>
              <a:off x="5795800" y="3710923"/>
              <a:ext cx="304964" cy="244066"/>
            </a:xfrm>
            <a:custGeom>
              <a:avLst/>
              <a:gdLst>
                <a:gd name="T0" fmla="*/ 3750 w 3750"/>
                <a:gd name="T1" fmla="*/ 3000 h 3000"/>
                <a:gd name="T2" fmla="*/ 0 w 3750"/>
                <a:gd name="T3" fmla="*/ 3000 h 3000"/>
                <a:gd name="T4" fmla="*/ 0 w 3750"/>
                <a:gd name="T5" fmla="*/ 0 h 3000"/>
                <a:gd name="T6" fmla="*/ 3750 w 3750"/>
                <a:gd name="T7" fmla="*/ 0 h 3000"/>
                <a:gd name="T8" fmla="*/ 3750 w 3750"/>
                <a:gd name="T9" fmla="*/ 3000 h 3000"/>
                <a:gd name="T10" fmla="*/ 0 w 3750"/>
                <a:gd name="T11" fmla="*/ 750 h 3000"/>
                <a:gd name="T12" fmla="*/ 3750 w 3750"/>
                <a:gd name="T13" fmla="*/ 750 h 3000"/>
                <a:gd name="T14" fmla="*/ 3335 w 3750"/>
                <a:gd name="T15" fmla="*/ 375 h 3000"/>
                <a:gd name="T16" fmla="*/ 3375 w 3750"/>
                <a:gd name="T17" fmla="*/ 415 h 3000"/>
                <a:gd name="T18" fmla="*/ 3414 w 3750"/>
                <a:gd name="T19" fmla="*/ 375 h 3000"/>
                <a:gd name="T20" fmla="*/ 3375 w 3750"/>
                <a:gd name="T21" fmla="*/ 336 h 3000"/>
                <a:gd name="T22" fmla="*/ 3335 w 3750"/>
                <a:gd name="T23" fmla="*/ 375 h 3000"/>
                <a:gd name="T24" fmla="*/ 2886 w 3750"/>
                <a:gd name="T25" fmla="*/ 375 h 3000"/>
                <a:gd name="T26" fmla="*/ 2925 w 3750"/>
                <a:gd name="T27" fmla="*/ 415 h 3000"/>
                <a:gd name="T28" fmla="*/ 2965 w 3750"/>
                <a:gd name="T29" fmla="*/ 375 h 3000"/>
                <a:gd name="T30" fmla="*/ 2925 w 3750"/>
                <a:gd name="T31" fmla="*/ 336 h 3000"/>
                <a:gd name="T32" fmla="*/ 2886 w 3750"/>
                <a:gd name="T33" fmla="*/ 375 h 3000"/>
                <a:gd name="T34" fmla="*/ 2437 w 3750"/>
                <a:gd name="T35" fmla="*/ 375 h 3000"/>
                <a:gd name="T36" fmla="*/ 2476 w 3750"/>
                <a:gd name="T37" fmla="*/ 415 h 3000"/>
                <a:gd name="T38" fmla="*/ 2516 w 3750"/>
                <a:gd name="T39" fmla="*/ 375 h 3000"/>
                <a:gd name="T40" fmla="*/ 2476 w 3750"/>
                <a:gd name="T41" fmla="*/ 336 h 3000"/>
                <a:gd name="T42" fmla="*/ 2437 w 3750"/>
                <a:gd name="T43" fmla="*/ 375 h 3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50" h="3000">
                  <a:moveTo>
                    <a:pt x="3750" y="3000"/>
                  </a:moveTo>
                  <a:cubicBezTo>
                    <a:pt x="0" y="3000"/>
                    <a:pt x="0" y="3000"/>
                    <a:pt x="0" y="3000"/>
                  </a:cubicBezTo>
                  <a:cubicBezTo>
                    <a:pt x="0" y="0"/>
                    <a:pt x="0" y="0"/>
                    <a:pt x="0" y="0"/>
                  </a:cubicBezTo>
                  <a:cubicBezTo>
                    <a:pt x="3750" y="0"/>
                    <a:pt x="3750" y="0"/>
                    <a:pt x="3750" y="0"/>
                  </a:cubicBezTo>
                  <a:lnTo>
                    <a:pt x="3750" y="3000"/>
                  </a:lnTo>
                  <a:close/>
                  <a:moveTo>
                    <a:pt x="0" y="750"/>
                  </a:moveTo>
                  <a:cubicBezTo>
                    <a:pt x="3750" y="750"/>
                    <a:pt x="3750" y="750"/>
                    <a:pt x="3750" y="750"/>
                  </a:cubicBezTo>
                  <a:moveTo>
                    <a:pt x="3335" y="375"/>
                  </a:moveTo>
                  <a:cubicBezTo>
                    <a:pt x="3335" y="397"/>
                    <a:pt x="3353" y="415"/>
                    <a:pt x="3375" y="415"/>
                  </a:cubicBezTo>
                  <a:cubicBezTo>
                    <a:pt x="3397" y="415"/>
                    <a:pt x="3414" y="397"/>
                    <a:pt x="3414" y="375"/>
                  </a:cubicBezTo>
                  <a:cubicBezTo>
                    <a:pt x="3414" y="353"/>
                    <a:pt x="3397" y="336"/>
                    <a:pt x="3375" y="336"/>
                  </a:cubicBezTo>
                  <a:cubicBezTo>
                    <a:pt x="3353" y="336"/>
                    <a:pt x="3335" y="353"/>
                    <a:pt x="3335" y="375"/>
                  </a:cubicBezTo>
                  <a:close/>
                  <a:moveTo>
                    <a:pt x="2886" y="375"/>
                  </a:moveTo>
                  <a:cubicBezTo>
                    <a:pt x="2886" y="397"/>
                    <a:pt x="2904" y="415"/>
                    <a:pt x="2925" y="415"/>
                  </a:cubicBezTo>
                  <a:cubicBezTo>
                    <a:pt x="2947" y="415"/>
                    <a:pt x="2965" y="397"/>
                    <a:pt x="2965" y="375"/>
                  </a:cubicBezTo>
                  <a:cubicBezTo>
                    <a:pt x="2965" y="353"/>
                    <a:pt x="2947" y="336"/>
                    <a:pt x="2925" y="336"/>
                  </a:cubicBezTo>
                  <a:cubicBezTo>
                    <a:pt x="2904" y="336"/>
                    <a:pt x="2886" y="353"/>
                    <a:pt x="2886" y="375"/>
                  </a:cubicBezTo>
                  <a:close/>
                  <a:moveTo>
                    <a:pt x="2437" y="375"/>
                  </a:moveTo>
                  <a:cubicBezTo>
                    <a:pt x="2437" y="397"/>
                    <a:pt x="2454" y="415"/>
                    <a:pt x="2476" y="415"/>
                  </a:cubicBezTo>
                  <a:cubicBezTo>
                    <a:pt x="2498" y="415"/>
                    <a:pt x="2516" y="397"/>
                    <a:pt x="2516" y="375"/>
                  </a:cubicBezTo>
                  <a:cubicBezTo>
                    <a:pt x="2516" y="353"/>
                    <a:pt x="2498" y="336"/>
                    <a:pt x="2476" y="336"/>
                  </a:cubicBezTo>
                  <a:cubicBezTo>
                    <a:pt x="2454" y="336"/>
                    <a:pt x="2437" y="353"/>
                    <a:pt x="2437" y="375"/>
                  </a:cubicBezTo>
                  <a:close/>
                </a:path>
              </a:pathLst>
            </a:custGeom>
            <a:noFill/>
            <a:ln w="9525" cap="sq">
              <a:solidFill>
                <a:srgbClr val="74277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40" name="Group 239">
            <a:extLst>
              <a:ext uri="{FF2B5EF4-FFF2-40B4-BE49-F238E27FC236}">
                <a16:creationId xmlns:a16="http://schemas.microsoft.com/office/drawing/2014/main" id="{4290D2DB-5488-42D7-A3AF-0E85D8A84C1A}"/>
              </a:ext>
            </a:extLst>
          </p:cNvPr>
          <p:cNvGrpSpPr/>
          <p:nvPr/>
        </p:nvGrpSpPr>
        <p:grpSpPr>
          <a:xfrm>
            <a:off x="2925063" y="4428980"/>
            <a:ext cx="473414" cy="473414"/>
            <a:chOff x="2927208" y="3596248"/>
            <a:chExt cx="473414" cy="473414"/>
          </a:xfrm>
        </p:grpSpPr>
        <p:sp>
          <p:nvSpPr>
            <p:cNvPr id="184" name="Oval 183">
              <a:extLst>
                <a:ext uri="{FF2B5EF4-FFF2-40B4-BE49-F238E27FC236}">
                  <a16:creationId xmlns:a16="http://schemas.microsoft.com/office/drawing/2014/main" id="{58DA3BB8-4EAB-4DD1-B067-8170DFEAF6E2}"/>
                </a:ext>
              </a:extLst>
            </p:cNvPr>
            <p:cNvSpPr/>
            <p:nvPr/>
          </p:nvSpPr>
          <p:spPr>
            <a:xfrm>
              <a:off x="2927208" y="3596248"/>
              <a:ext cx="473414" cy="473414"/>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4" name="Freeform 96" title="Icon of a gear with a wrench">
              <a:extLst>
                <a:ext uri="{FF2B5EF4-FFF2-40B4-BE49-F238E27FC236}">
                  <a16:creationId xmlns:a16="http://schemas.microsoft.com/office/drawing/2014/main" id="{A6135FA0-2972-4658-8780-EA920FE25650}"/>
                </a:ext>
              </a:extLst>
            </p:cNvPr>
            <p:cNvSpPr>
              <a:spLocks noChangeAspect="1" noEditPoints="1"/>
            </p:cNvSpPr>
            <p:nvPr/>
          </p:nvSpPr>
          <p:spPr bwMode="auto">
            <a:xfrm>
              <a:off x="3027209" y="3687175"/>
              <a:ext cx="316651" cy="291560"/>
            </a:xfrm>
            <a:custGeom>
              <a:avLst/>
              <a:gdLst>
                <a:gd name="T0" fmla="*/ 224 w 356"/>
                <a:gd name="T1" fmla="*/ 273 h 328"/>
                <a:gd name="T2" fmla="*/ 181 w 356"/>
                <a:gd name="T3" fmla="*/ 295 h 328"/>
                <a:gd name="T4" fmla="*/ 181 w 356"/>
                <a:gd name="T5" fmla="*/ 328 h 328"/>
                <a:gd name="T6" fmla="*/ 121 w 356"/>
                <a:gd name="T7" fmla="*/ 328 h 328"/>
                <a:gd name="T8" fmla="*/ 121 w 356"/>
                <a:gd name="T9" fmla="*/ 291 h 328"/>
                <a:gd name="T10" fmla="*/ 57 w 356"/>
                <a:gd name="T11" fmla="*/ 254 h 328"/>
                <a:gd name="T12" fmla="*/ 28 w 356"/>
                <a:gd name="T13" fmla="*/ 269 h 328"/>
                <a:gd name="T14" fmla="*/ 0 w 356"/>
                <a:gd name="T15" fmla="*/ 214 h 328"/>
                <a:gd name="T16" fmla="*/ 28 w 356"/>
                <a:gd name="T17" fmla="*/ 199 h 328"/>
                <a:gd name="T18" fmla="*/ 21 w 356"/>
                <a:gd name="T19" fmla="*/ 162 h 328"/>
                <a:gd name="T20" fmla="*/ 28 w 356"/>
                <a:gd name="T21" fmla="*/ 125 h 328"/>
                <a:gd name="T22" fmla="*/ 0 w 356"/>
                <a:gd name="T23" fmla="*/ 111 h 328"/>
                <a:gd name="T24" fmla="*/ 28 w 356"/>
                <a:gd name="T25" fmla="*/ 55 h 328"/>
                <a:gd name="T26" fmla="*/ 57 w 356"/>
                <a:gd name="T27" fmla="*/ 70 h 328"/>
                <a:gd name="T28" fmla="*/ 121 w 356"/>
                <a:gd name="T29" fmla="*/ 33 h 328"/>
                <a:gd name="T30" fmla="*/ 121 w 356"/>
                <a:gd name="T31" fmla="*/ 0 h 328"/>
                <a:gd name="T32" fmla="*/ 181 w 356"/>
                <a:gd name="T33" fmla="*/ 0 h 328"/>
                <a:gd name="T34" fmla="*/ 181 w 356"/>
                <a:gd name="T35" fmla="*/ 30 h 328"/>
                <a:gd name="T36" fmla="*/ 249 w 356"/>
                <a:gd name="T37" fmla="*/ 70 h 328"/>
                <a:gd name="T38" fmla="*/ 274 w 356"/>
                <a:gd name="T39" fmla="*/ 55 h 328"/>
                <a:gd name="T40" fmla="*/ 306 w 356"/>
                <a:gd name="T41" fmla="*/ 111 h 328"/>
                <a:gd name="T42" fmla="*/ 277 w 356"/>
                <a:gd name="T43" fmla="*/ 125 h 328"/>
                <a:gd name="T44" fmla="*/ 282 w 356"/>
                <a:gd name="T45" fmla="*/ 162 h 328"/>
                <a:gd name="T46" fmla="*/ 279 w 356"/>
                <a:gd name="T47" fmla="*/ 188 h 328"/>
                <a:gd name="T48" fmla="*/ 186 w 356"/>
                <a:gd name="T49" fmla="*/ 100 h 328"/>
                <a:gd name="T50" fmla="*/ 150 w 356"/>
                <a:gd name="T51" fmla="*/ 89 h 328"/>
                <a:gd name="T52" fmla="*/ 75 w 356"/>
                <a:gd name="T53" fmla="*/ 166 h 328"/>
                <a:gd name="T54" fmla="*/ 107 w 356"/>
                <a:gd name="T55" fmla="*/ 231 h 328"/>
                <a:gd name="T56" fmla="*/ 209 w 356"/>
                <a:gd name="T57" fmla="*/ 238 h 328"/>
                <a:gd name="T58" fmla="*/ 310 w 356"/>
                <a:gd name="T59" fmla="*/ 302 h 328"/>
                <a:gd name="T60" fmla="*/ 348 w 356"/>
                <a:gd name="T61" fmla="*/ 294 h 328"/>
                <a:gd name="T62" fmla="*/ 340 w 356"/>
                <a:gd name="T63" fmla="*/ 256 h 328"/>
                <a:gd name="T64" fmla="*/ 237 w 356"/>
                <a:gd name="T65" fmla="*/ 195 h 328"/>
                <a:gd name="T66" fmla="*/ 235 w 356"/>
                <a:gd name="T67" fmla="*/ 194 h 328"/>
                <a:gd name="T68" fmla="*/ 234 w 356"/>
                <a:gd name="T69" fmla="*/ 179 h 328"/>
                <a:gd name="T70" fmla="*/ 172 w 356"/>
                <a:gd name="T71" fmla="*/ 139 h 328"/>
                <a:gd name="T72" fmla="*/ 145 w 356"/>
                <a:gd name="T73" fmla="*/ 153 h 328"/>
                <a:gd name="T74" fmla="*/ 194 w 356"/>
                <a:gd name="T75" fmla="*/ 183 h 328"/>
                <a:gd name="T76" fmla="*/ 182 w 356"/>
                <a:gd name="T77" fmla="*/ 199 h 328"/>
                <a:gd name="T78" fmla="*/ 135 w 356"/>
                <a:gd name="T79" fmla="*/ 169 h 328"/>
                <a:gd name="T80" fmla="*/ 132 w 356"/>
                <a:gd name="T81" fmla="*/ 201 h 328"/>
                <a:gd name="T82" fmla="*/ 194 w 356"/>
                <a:gd name="T83" fmla="*/ 241 h 328"/>
                <a:gd name="T84" fmla="*/ 207 w 356"/>
                <a:gd name="T85" fmla="*/ 237 h 328"/>
                <a:gd name="T86" fmla="*/ 209 w 356"/>
                <a:gd name="T87" fmla="*/ 238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6" h="328">
                  <a:moveTo>
                    <a:pt x="224" y="273"/>
                  </a:moveTo>
                  <a:cubicBezTo>
                    <a:pt x="213" y="284"/>
                    <a:pt x="195" y="291"/>
                    <a:pt x="181" y="295"/>
                  </a:cubicBezTo>
                  <a:cubicBezTo>
                    <a:pt x="181" y="295"/>
                    <a:pt x="181" y="295"/>
                    <a:pt x="181" y="328"/>
                  </a:cubicBezTo>
                  <a:cubicBezTo>
                    <a:pt x="181" y="328"/>
                    <a:pt x="181" y="328"/>
                    <a:pt x="121" y="328"/>
                  </a:cubicBezTo>
                  <a:cubicBezTo>
                    <a:pt x="121" y="328"/>
                    <a:pt x="121" y="328"/>
                    <a:pt x="121" y="291"/>
                  </a:cubicBezTo>
                  <a:cubicBezTo>
                    <a:pt x="96" y="287"/>
                    <a:pt x="75" y="273"/>
                    <a:pt x="57" y="254"/>
                  </a:cubicBezTo>
                  <a:cubicBezTo>
                    <a:pt x="57" y="254"/>
                    <a:pt x="57" y="254"/>
                    <a:pt x="28" y="269"/>
                  </a:cubicBezTo>
                  <a:cubicBezTo>
                    <a:pt x="28" y="269"/>
                    <a:pt x="28" y="269"/>
                    <a:pt x="0" y="214"/>
                  </a:cubicBezTo>
                  <a:cubicBezTo>
                    <a:pt x="0" y="214"/>
                    <a:pt x="0" y="214"/>
                    <a:pt x="28" y="199"/>
                  </a:cubicBezTo>
                  <a:cubicBezTo>
                    <a:pt x="25" y="188"/>
                    <a:pt x="21" y="177"/>
                    <a:pt x="21" y="162"/>
                  </a:cubicBezTo>
                  <a:cubicBezTo>
                    <a:pt x="21" y="151"/>
                    <a:pt x="25" y="136"/>
                    <a:pt x="28" y="125"/>
                  </a:cubicBezTo>
                  <a:cubicBezTo>
                    <a:pt x="28" y="125"/>
                    <a:pt x="28" y="125"/>
                    <a:pt x="0" y="111"/>
                  </a:cubicBezTo>
                  <a:cubicBezTo>
                    <a:pt x="0" y="111"/>
                    <a:pt x="0" y="111"/>
                    <a:pt x="28" y="55"/>
                  </a:cubicBezTo>
                  <a:cubicBezTo>
                    <a:pt x="28" y="55"/>
                    <a:pt x="28" y="55"/>
                    <a:pt x="57" y="70"/>
                  </a:cubicBezTo>
                  <a:cubicBezTo>
                    <a:pt x="75" y="52"/>
                    <a:pt x="96" y="37"/>
                    <a:pt x="121" y="33"/>
                  </a:cubicBezTo>
                  <a:cubicBezTo>
                    <a:pt x="121" y="33"/>
                    <a:pt x="121" y="33"/>
                    <a:pt x="121" y="0"/>
                  </a:cubicBezTo>
                  <a:cubicBezTo>
                    <a:pt x="121" y="0"/>
                    <a:pt x="121" y="0"/>
                    <a:pt x="181" y="0"/>
                  </a:cubicBezTo>
                  <a:cubicBezTo>
                    <a:pt x="181" y="0"/>
                    <a:pt x="181" y="0"/>
                    <a:pt x="181" y="30"/>
                  </a:cubicBezTo>
                  <a:cubicBezTo>
                    <a:pt x="206" y="37"/>
                    <a:pt x="231" y="52"/>
                    <a:pt x="249" y="70"/>
                  </a:cubicBezTo>
                  <a:cubicBezTo>
                    <a:pt x="249" y="70"/>
                    <a:pt x="249" y="70"/>
                    <a:pt x="274" y="55"/>
                  </a:cubicBezTo>
                  <a:cubicBezTo>
                    <a:pt x="274" y="55"/>
                    <a:pt x="274" y="55"/>
                    <a:pt x="306" y="111"/>
                  </a:cubicBezTo>
                  <a:cubicBezTo>
                    <a:pt x="306" y="111"/>
                    <a:pt x="306" y="111"/>
                    <a:pt x="277" y="125"/>
                  </a:cubicBezTo>
                  <a:cubicBezTo>
                    <a:pt x="281" y="136"/>
                    <a:pt x="282" y="150"/>
                    <a:pt x="282" y="162"/>
                  </a:cubicBezTo>
                  <a:cubicBezTo>
                    <a:pt x="282" y="169"/>
                    <a:pt x="282" y="178"/>
                    <a:pt x="279" y="188"/>
                  </a:cubicBezTo>
                  <a:moveTo>
                    <a:pt x="186" y="100"/>
                  </a:moveTo>
                  <a:cubicBezTo>
                    <a:pt x="176" y="93"/>
                    <a:pt x="165" y="89"/>
                    <a:pt x="150" y="89"/>
                  </a:cubicBezTo>
                  <a:cubicBezTo>
                    <a:pt x="107" y="89"/>
                    <a:pt x="75" y="126"/>
                    <a:pt x="75" y="166"/>
                  </a:cubicBezTo>
                  <a:cubicBezTo>
                    <a:pt x="75" y="195"/>
                    <a:pt x="85" y="217"/>
                    <a:pt x="107" y="231"/>
                  </a:cubicBezTo>
                  <a:moveTo>
                    <a:pt x="209" y="238"/>
                  </a:moveTo>
                  <a:cubicBezTo>
                    <a:pt x="310" y="302"/>
                    <a:pt x="310" y="302"/>
                    <a:pt x="310" y="302"/>
                  </a:cubicBezTo>
                  <a:cubicBezTo>
                    <a:pt x="323" y="310"/>
                    <a:pt x="340" y="307"/>
                    <a:pt x="348" y="294"/>
                  </a:cubicBezTo>
                  <a:cubicBezTo>
                    <a:pt x="356" y="282"/>
                    <a:pt x="353" y="265"/>
                    <a:pt x="340" y="256"/>
                  </a:cubicBezTo>
                  <a:cubicBezTo>
                    <a:pt x="237" y="195"/>
                    <a:pt x="237" y="195"/>
                    <a:pt x="237" y="195"/>
                  </a:cubicBezTo>
                  <a:cubicBezTo>
                    <a:pt x="235" y="194"/>
                    <a:pt x="235" y="194"/>
                    <a:pt x="235" y="194"/>
                  </a:cubicBezTo>
                  <a:cubicBezTo>
                    <a:pt x="236" y="189"/>
                    <a:pt x="235" y="184"/>
                    <a:pt x="234" y="179"/>
                  </a:cubicBezTo>
                  <a:cubicBezTo>
                    <a:pt x="228" y="151"/>
                    <a:pt x="200" y="132"/>
                    <a:pt x="172" y="139"/>
                  </a:cubicBezTo>
                  <a:cubicBezTo>
                    <a:pt x="162" y="141"/>
                    <a:pt x="152" y="146"/>
                    <a:pt x="145" y="153"/>
                  </a:cubicBezTo>
                  <a:cubicBezTo>
                    <a:pt x="194" y="183"/>
                    <a:pt x="194" y="183"/>
                    <a:pt x="194" y="183"/>
                  </a:cubicBezTo>
                  <a:cubicBezTo>
                    <a:pt x="182" y="199"/>
                    <a:pt x="182" y="199"/>
                    <a:pt x="182" y="199"/>
                  </a:cubicBezTo>
                  <a:cubicBezTo>
                    <a:pt x="135" y="169"/>
                    <a:pt x="135" y="169"/>
                    <a:pt x="135" y="169"/>
                  </a:cubicBezTo>
                  <a:cubicBezTo>
                    <a:pt x="131" y="179"/>
                    <a:pt x="129" y="190"/>
                    <a:pt x="132" y="201"/>
                  </a:cubicBezTo>
                  <a:cubicBezTo>
                    <a:pt x="138" y="229"/>
                    <a:pt x="165" y="247"/>
                    <a:pt x="194" y="241"/>
                  </a:cubicBezTo>
                  <a:cubicBezTo>
                    <a:pt x="198" y="240"/>
                    <a:pt x="203" y="239"/>
                    <a:pt x="207" y="237"/>
                  </a:cubicBezTo>
                  <a:lnTo>
                    <a:pt x="209" y="238"/>
                  </a:lnTo>
                  <a:close/>
                </a:path>
              </a:pathLst>
            </a:custGeom>
            <a:noFill/>
            <a:ln w="9525" cap="sq">
              <a:solidFill>
                <a:srgbClr val="74277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gradFill>
                  <a:gsLst>
                    <a:gs pos="0">
                      <a:srgbClr val="505050"/>
                    </a:gs>
                    <a:gs pos="100000">
                      <a:srgbClr val="505050"/>
                    </a:gs>
                  </a:gsLst>
                </a:gradFill>
              </a:endParaRPr>
            </a:p>
          </p:txBody>
        </p:sp>
      </p:grpSp>
      <p:grpSp>
        <p:nvGrpSpPr>
          <p:cNvPr id="242" name="Group 241">
            <a:extLst>
              <a:ext uri="{FF2B5EF4-FFF2-40B4-BE49-F238E27FC236}">
                <a16:creationId xmlns:a16="http://schemas.microsoft.com/office/drawing/2014/main" id="{60759BF1-D75B-4915-8A32-5C212608FB2D}"/>
              </a:ext>
            </a:extLst>
          </p:cNvPr>
          <p:cNvGrpSpPr/>
          <p:nvPr/>
        </p:nvGrpSpPr>
        <p:grpSpPr>
          <a:xfrm>
            <a:off x="3623299" y="6811404"/>
            <a:ext cx="473414" cy="473414"/>
            <a:chOff x="3623299" y="5993912"/>
            <a:chExt cx="473414" cy="473414"/>
          </a:xfrm>
        </p:grpSpPr>
        <p:sp>
          <p:nvSpPr>
            <p:cNvPr id="192" name="Oval 191">
              <a:extLst>
                <a:ext uri="{FF2B5EF4-FFF2-40B4-BE49-F238E27FC236}">
                  <a16:creationId xmlns:a16="http://schemas.microsoft.com/office/drawing/2014/main" id="{1BE37736-A960-45B3-9525-32BFA6812B68}"/>
                </a:ext>
              </a:extLst>
            </p:cNvPr>
            <p:cNvSpPr/>
            <p:nvPr/>
          </p:nvSpPr>
          <p:spPr>
            <a:xfrm>
              <a:off x="3623299" y="5993912"/>
              <a:ext cx="473414" cy="473414"/>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6" name="DevUpdate_ECC5" title="Icon of a clock with an arrow around it pointing clockwise">
              <a:extLst>
                <a:ext uri="{FF2B5EF4-FFF2-40B4-BE49-F238E27FC236}">
                  <a16:creationId xmlns:a16="http://schemas.microsoft.com/office/drawing/2014/main" id="{D0302657-F573-4371-84AC-770A15F0D075}"/>
                </a:ext>
              </a:extLst>
            </p:cNvPr>
            <p:cNvSpPr>
              <a:spLocks noChangeAspect="1" noEditPoints="1"/>
            </p:cNvSpPr>
            <p:nvPr/>
          </p:nvSpPr>
          <p:spPr bwMode="auto">
            <a:xfrm>
              <a:off x="3720088" y="6086807"/>
              <a:ext cx="287556" cy="287624"/>
            </a:xfrm>
            <a:custGeom>
              <a:avLst/>
              <a:gdLst>
                <a:gd name="T0" fmla="*/ 2500 w 3750"/>
                <a:gd name="T1" fmla="*/ 2750 h 3750"/>
                <a:gd name="T2" fmla="*/ 1750 w 3750"/>
                <a:gd name="T3" fmla="*/ 2000 h 3750"/>
                <a:gd name="T4" fmla="*/ 1750 w 3750"/>
                <a:gd name="T5" fmla="*/ 875 h 3750"/>
                <a:gd name="T6" fmla="*/ 2875 w 3750"/>
                <a:gd name="T7" fmla="*/ 1250 h 3750"/>
                <a:gd name="T8" fmla="*/ 3750 w 3750"/>
                <a:gd name="T9" fmla="*/ 1250 h 3750"/>
                <a:gd name="T10" fmla="*/ 3750 w 3750"/>
                <a:gd name="T11" fmla="*/ 375 h 3750"/>
                <a:gd name="T12" fmla="*/ 3641 w 3750"/>
                <a:gd name="T13" fmla="*/ 1250 h 3750"/>
                <a:gd name="T14" fmla="*/ 1875 w 3750"/>
                <a:gd name="T15" fmla="*/ 0 h 3750"/>
                <a:gd name="T16" fmla="*/ 0 w 3750"/>
                <a:gd name="T17" fmla="*/ 1875 h 3750"/>
                <a:gd name="T18" fmla="*/ 1875 w 3750"/>
                <a:gd name="T19" fmla="*/ 3750 h 3750"/>
                <a:gd name="T20" fmla="*/ 3681 w 3750"/>
                <a:gd name="T21" fmla="*/ 2375 h 3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50" h="3750">
                  <a:moveTo>
                    <a:pt x="2500" y="2750"/>
                  </a:moveTo>
                  <a:cubicBezTo>
                    <a:pt x="1750" y="2000"/>
                    <a:pt x="1750" y="2000"/>
                    <a:pt x="1750" y="2000"/>
                  </a:cubicBezTo>
                  <a:cubicBezTo>
                    <a:pt x="1750" y="875"/>
                    <a:pt x="1750" y="875"/>
                    <a:pt x="1750" y="875"/>
                  </a:cubicBezTo>
                  <a:moveTo>
                    <a:pt x="2875" y="1250"/>
                  </a:moveTo>
                  <a:cubicBezTo>
                    <a:pt x="3750" y="1250"/>
                    <a:pt x="3750" y="1250"/>
                    <a:pt x="3750" y="1250"/>
                  </a:cubicBezTo>
                  <a:cubicBezTo>
                    <a:pt x="3750" y="375"/>
                    <a:pt x="3750" y="375"/>
                    <a:pt x="3750" y="375"/>
                  </a:cubicBezTo>
                  <a:moveTo>
                    <a:pt x="3641" y="1250"/>
                  </a:moveTo>
                  <a:cubicBezTo>
                    <a:pt x="3383" y="522"/>
                    <a:pt x="2691" y="0"/>
                    <a:pt x="1875" y="0"/>
                  </a:cubicBezTo>
                  <a:cubicBezTo>
                    <a:pt x="839" y="0"/>
                    <a:pt x="0" y="839"/>
                    <a:pt x="0" y="1875"/>
                  </a:cubicBezTo>
                  <a:cubicBezTo>
                    <a:pt x="0" y="2911"/>
                    <a:pt x="839" y="3750"/>
                    <a:pt x="1875" y="3750"/>
                  </a:cubicBezTo>
                  <a:cubicBezTo>
                    <a:pt x="2737" y="3750"/>
                    <a:pt x="3461" y="3167"/>
                    <a:pt x="3681" y="2375"/>
                  </a:cubicBezTo>
                </a:path>
              </a:pathLst>
            </a:custGeom>
            <a:noFill/>
            <a:ln w="9525" cap="sq">
              <a:solidFill>
                <a:srgbClr val="74277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900">
                <a:gradFill>
                  <a:gsLst>
                    <a:gs pos="0">
                      <a:srgbClr val="505050"/>
                    </a:gs>
                    <a:gs pos="100000">
                      <a:srgbClr val="505050"/>
                    </a:gs>
                  </a:gsLst>
                  <a:lin ang="5400000" scaled="1"/>
                </a:gradFill>
              </a:endParaRPr>
            </a:p>
          </p:txBody>
        </p:sp>
      </p:grpSp>
      <p:grpSp>
        <p:nvGrpSpPr>
          <p:cNvPr id="243" name="Group 242">
            <a:extLst>
              <a:ext uri="{FF2B5EF4-FFF2-40B4-BE49-F238E27FC236}">
                <a16:creationId xmlns:a16="http://schemas.microsoft.com/office/drawing/2014/main" id="{3FC83EDE-2A93-40EE-860B-0809B4BD977B}"/>
              </a:ext>
            </a:extLst>
          </p:cNvPr>
          <p:cNvGrpSpPr/>
          <p:nvPr/>
        </p:nvGrpSpPr>
        <p:grpSpPr>
          <a:xfrm>
            <a:off x="5489406" y="6811404"/>
            <a:ext cx="473414" cy="473414"/>
            <a:chOff x="5484627" y="5993912"/>
            <a:chExt cx="473414" cy="473414"/>
          </a:xfrm>
        </p:grpSpPr>
        <p:sp>
          <p:nvSpPr>
            <p:cNvPr id="193" name="Oval 192">
              <a:extLst>
                <a:ext uri="{FF2B5EF4-FFF2-40B4-BE49-F238E27FC236}">
                  <a16:creationId xmlns:a16="http://schemas.microsoft.com/office/drawing/2014/main" id="{CEDDDB92-C4E1-4648-8310-6E16886D4B62}"/>
                </a:ext>
              </a:extLst>
            </p:cNvPr>
            <p:cNvSpPr/>
            <p:nvPr/>
          </p:nvSpPr>
          <p:spPr>
            <a:xfrm>
              <a:off x="5484627" y="5993912"/>
              <a:ext cx="473414" cy="473414"/>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9" name="Money_4" title="Icon of a stack of coins">
              <a:extLst>
                <a:ext uri="{FF2B5EF4-FFF2-40B4-BE49-F238E27FC236}">
                  <a16:creationId xmlns:a16="http://schemas.microsoft.com/office/drawing/2014/main" id="{2B687C55-BC01-41AA-B2B9-26E1FA528B2C}"/>
                </a:ext>
              </a:extLst>
            </p:cNvPr>
            <p:cNvSpPr>
              <a:spLocks noChangeAspect="1" noEditPoints="1"/>
            </p:cNvSpPr>
            <p:nvPr/>
          </p:nvSpPr>
          <p:spPr bwMode="auto">
            <a:xfrm>
              <a:off x="5586907" y="6094671"/>
              <a:ext cx="292669" cy="271896"/>
            </a:xfrm>
            <a:custGeom>
              <a:avLst/>
              <a:gdLst>
                <a:gd name="T0" fmla="*/ 267 w 358"/>
                <a:gd name="T1" fmla="*/ 332 h 332"/>
                <a:gd name="T2" fmla="*/ 225 w 358"/>
                <a:gd name="T3" fmla="*/ 332 h 332"/>
                <a:gd name="T4" fmla="*/ 134 w 358"/>
                <a:gd name="T5" fmla="*/ 225 h 332"/>
                <a:gd name="T6" fmla="*/ 225 w 358"/>
                <a:gd name="T7" fmla="*/ 119 h 332"/>
                <a:gd name="T8" fmla="*/ 267 w 358"/>
                <a:gd name="T9" fmla="*/ 119 h 332"/>
                <a:gd name="T10" fmla="*/ 267 w 358"/>
                <a:gd name="T11" fmla="*/ 119 h 332"/>
                <a:gd name="T12" fmla="*/ 177 w 358"/>
                <a:gd name="T13" fmla="*/ 225 h 332"/>
                <a:gd name="T14" fmla="*/ 267 w 358"/>
                <a:gd name="T15" fmla="*/ 332 h 332"/>
                <a:gd name="T16" fmla="*/ 358 w 358"/>
                <a:gd name="T17" fmla="*/ 225 h 332"/>
                <a:gd name="T18" fmla="*/ 267 w 358"/>
                <a:gd name="T19" fmla="*/ 119 h 332"/>
                <a:gd name="T20" fmla="*/ 0 w 358"/>
                <a:gd name="T21" fmla="*/ 269 h 332"/>
                <a:gd name="T22" fmla="*/ 116 w 358"/>
                <a:gd name="T23" fmla="*/ 332 h 332"/>
                <a:gd name="T24" fmla="*/ 183 w 358"/>
                <a:gd name="T25" fmla="*/ 320 h 332"/>
                <a:gd name="T26" fmla="*/ 0 w 358"/>
                <a:gd name="T27" fmla="*/ 218 h 332"/>
                <a:gd name="T28" fmla="*/ 116 w 358"/>
                <a:gd name="T29" fmla="*/ 280 h 332"/>
                <a:gd name="T30" fmla="*/ 146 w 358"/>
                <a:gd name="T31" fmla="*/ 278 h 332"/>
                <a:gd name="T32" fmla="*/ 0 w 358"/>
                <a:gd name="T33" fmla="*/ 166 h 332"/>
                <a:gd name="T34" fmla="*/ 116 w 358"/>
                <a:gd name="T35" fmla="*/ 229 h 332"/>
                <a:gd name="T36" fmla="*/ 134 w 358"/>
                <a:gd name="T37" fmla="*/ 228 h 332"/>
                <a:gd name="T38" fmla="*/ 0 w 358"/>
                <a:gd name="T39" fmla="*/ 115 h 332"/>
                <a:gd name="T40" fmla="*/ 116 w 358"/>
                <a:gd name="T41" fmla="*/ 177 h 332"/>
                <a:gd name="T42" fmla="*/ 145 w 358"/>
                <a:gd name="T43" fmla="*/ 174 h 332"/>
                <a:gd name="T44" fmla="*/ 116 w 358"/>
                <a:gd name="T45" fmla="*/ 0 h 332"/>
                <a:gd name="T46" fmla="*/ 0 w 358"/>
                <a:gd name="T47" fmla="*/ 63 h 332"/>
                <a:gd name="T48" fmla="*/ 116 w 358"/>
                <a:gd name="T49" fmla="*/ 126 h 332"/>
                <a:gd name="T50" fmla="*/ 231 w 358"/>
                <a:gd name="T51" fmla="*/ 63 h 332"/>
                <a:gd name="T52" fmla="*/ 116 w 358"/>
                <a:gd name="T53" fmla="*/ 0 h 332"/>
                <a:gd name="T54" fmla="*/ 0 w 358"/>
                <a:gd name="T55" fmla="*/ 63 h 332"/>
                <a:gd name="T56" fmla="*/ 0 w 358"/>
                <a:gd name="T57" fmla="*/ 269 h 332"/>
                <a:gd name="T58" fmla="*/ 231 w 358"/>
                <a:gd name="T59" fmla="*/ 63 h 332"/>
                <a:gd name="T60" fmla="*/ 231 w 358"/>
                <a:gd name="T61" fmla="*/ 119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58" h="332">
                  <a:moveTo>
                    <a:pt x="267" y="332"/>
                  </a:moveTo>
                  <a:cubicBezTo>
                    <a:pt x="225" y="332"/>
                    <a:pt x="225" y="332"/>
                    <a:pt x="225" y="332"/>
                  </a:cubicBezTo>
                  <a:cubicBezTo>
                    <a:pt x="175" y="332"/>
                    <a:pt x="134" y="284"/>
                    <a:pt x="134" y="225"/>
                  </a:cubicBezTo>
                  <a:cubicBezTo>
                    <a:pt x="134" y="166"/>
                    <a:pt x="175" y="119"/>
                    <a:pt x="225" y="119"/>
                  </a:cubicBezTo>
                  <a:cubicBezTo>
                    <a:pt x="267" y="119"/>
                    <a:pt x="267" y="119"/>
                    <a:pt x="267" y="119"/>
                  </a:cubicBezTo>
                  <a:moveTo>
                    <a:pt x="267" y="119"/>
                  </a:moveTo>
                  <a:cubicBezTo>
                    <a:pt x="217" y="119"/>
                    <a:pt x="177" y="166"/>
                    <a:pt x="177" y="225"/>
                  </a:cubicBezTo>
                  <a:cubicBezTo>
                    <a:pt x="177" y="284"/>
                    <a:pt x="217" y="332"/>
                    <a:pt x="267" y="332"/>
                  </a:cubicBezTo>
                  <a:cubicBezTo>
                    <a:pt x="317" y="332"/>
                    <a:pt x="358" y="284"/>
                    <a:pt x="358" y="225"/>
                  </a:cubicBezTo>
                  <a:cubicBezTo>
                    <a:pt x="358" y="166"/>
                    <a:pt x="317" y="119"/>
                    <a:pt x="267" y="119"/>
                  </a:cubicBezTo>
                  <a:close/>
                  <a:moveTo>
                    <a:pt x="0" y="269"/>
                  </a:moveTo>
                  <a:cubicBezTo>
                    <a:pt x="0" y="304"/>
                    <a:pt x="52" y="332"/>
                    <a:pt x="116" y="332"/>
                  </a:cubicBezTo>
                  <a:cubicBezTo>
                    <a:pt x="141" y="332"/>
                    <a:pt x="164" y="327"/>
                    <a:pt x="183" y="320"/>
                  </a:cubicBezTo>
                  <a:moveTo>
                    <a:pt x="0" y="218"/>
                  </a:moveTo>
                  <a:cubicBezTo>
                    <a:pt x="0" y="252"/>
                    <a:pt x="52" y="280"/>
                    <a:pt x="116" y="280"/>
                  </a:cubicBezTo>
                  <a:cubicBezTo>
                    <a:pt x="126" y="280"/>
                    <a:pt x="136" y="279"/>
                    <a:pt x="146" y="278"/>
                  </a:cubicBezTo>
                  <a:moveTo>
                    <a:pt x="0" y="166"/>
                  </a:moveTo>
                  <a:cubicBezTo>
                    <a:pt x="0" y="201"/>
                    <a:pt x="52" y="229"/>
                    <a:pt x="116" y="229"/>
                  </a:cubicBezTo>
                  <a:cubicBezTo>
                    <a:pt x="122" y="229"/>
                    <a:pt x="128" y="228"/>
                    <a:pt x="134" y="228"/>
                  </a:cubicBezTo>
                  <a:moveTo>
                    <a:pt x="0" y="115"/>
                  </a:moveTo>
                  <a:cubicBezTo>
                    <a:pt x="0" y="149"/>
                    <a:pt x="52" y="177"/>
                    <a:pt x="116" y="177"/>
                  </a:cubicBezTo>
                  <a:cubicBezTo>
                    <a:pt x="124" y="177"/>
                    <a:pt x="137" y="176"/>
                    <a:pt x="145" y="174"/>
                  </a:cubicBezTo>
                  <a:moveTo>
                    <a:pt x="116" y="0"/>
                  </a:moveTo>
                  <a:cubicBezTo>
                    <a:pt x="52" y="0"/>
                    <a:pt x="0" y="28"/>
                    <a:pt x="0" y="63"/>
                  </a:cubicBezTo>
                  <a:cubicBezTo>
                    <a:pt x="0" y="98"/>
                    <a:pt x="52" y="126"/>
                    <a:pt x="116" y="126"/>
                  </a:cubicBezTo>
                  <a:cubicBezTo>
                    <a:pt x="179" y="126"/>
                    <a:pt x="231" y="98"/>
                    <a:pt x="231" y="63"/>
                  </a:cubicBezTo>
                  <a:cubicBezTo>
                    <a:pt x="231" y="28"/>
                    <a:pt x="179" y="0"/>
                    <a:pt x="116" y="0"/>
                  </a:cubicBezTo>
                  <a:close/>
                  <a:moveTo>
                    <a:pt x="0" y="63"/>
                  </a:moveTo>
                  <a:cubicBezTo>
                    <a:pt x="0" y="269"/>
                    <a:pt x="0" y="269"/>
                    <a:pt x="0" y="269"/>
                  </a:cubicBezTo>
                  <a:moveTo>
                    <a:pt x="231" y="63"/>
                  </a:moveTo>
                  <a:cubicBezTo>
                    <a:pt x="231" y="119"/>
                    <a:pt x="231" y="119"/>
                    <a:pt x="231" y="119"/>
                  </a:cubicBezTo>
                </a:path>
              </a:pathLst>
            </a:custGeom>
            <a:noFill/>
            <a:ln w="9525" cap="flat">
              <a:solidFill>
                <a:srgbClr val="74277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gradFill>
                  <a:gsLst>
                    <a:gs pos="0">
                      <a:srgbClr val="505050"/>
                    </a:gs>
                    <a:gs pos="100000">
                      <a:srgbClr val="505050"/>
                    </a:gs>
                  </a:gsLst>
                </a:gradFill>
              </a:endParaRPr>
            </a:p>
          </p:txBody>
        </p:sp>
      </p:grpSp>
      <p:grpSp>
        <p:nvGrpSpPr>
          <p:cNvPr id="245" name="Group 244">
            <a:extLst>
              <a:ext uri="{FF2B5EF4-FFF2-40B4-BE49-F238E27FC236}">
                <a16:creationId xmlns:a16="http://schemas.microsoft.com/office/drawing/2014/main" id="{93E77883-CA4B-4102-A749-F77ACFC50AF5}"/>
              </a:ext>
            </a:extLst>
          </p:cNvPr>
          <p:cNvGrpSpPr/>
          <p:nvPr/>
        </p:nvGrpSpPr>
        <p:grpSpPr>
          <a:xfrm>
            <a:off x="1757191" y="9169812"/>
            <a:ext cx="473414" cy="473414"/>
            <a:chOff x="1761970" y="8391055"/>
            <a:chExt cx="473414" cy="473414"/>
          </a:xfrm>
        </p:grpSpPr>
        <p:sp>
          <p:nvSpPr>
            <p:cNvPr id="201" name="Oval 200">
              <a:extLst>
                <a:ext uri="{FF2B5EF4-FFF2-40B4-BE49-F238E27FC236}">
                  <a16:creationId xmlns:a16="http://schemas.microsoft.com/office/drawing/2014/main" id="{58709836-FE63-4A7F-BAE7-D5378AA345C8}"/>
                </a:ext>
              </a:extLst>
            </p:cNvPr>
            <p:cNvSpPr/>
            <p:nvPr/>
          </p:nvSpPr>
          <p:spPr>
            <a:xfrm>
              <a:off x="1761970" y="8391055"/>
              <a:ext cx="473414" cy="473414"/>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1" name="arrow_11" title="Icon of a circle made of two curved arrows">
              <a:extLst>
                <a:ext uri="{FF2B5EF4-FFF2-40B4-BE49-F238E27FC236}">
                  <a16:creationId xmlns:a16="http://schemas.microsoft.com/office/drawing/2014/main" id="{D1156ABD-FC2D-40CC-9C7F-B5483756FBB8}"/>
                </a:ext>
              </a:extLst>
            </p:cNvPr>
            <p:cNvSpPr>
              <a:spLocks noChangeAspect="1" noEditPoints="1"/>
            </p:cNvSpPr>
            <p:nvPr/>
          </p:nvSpPr>
          <p:spPr bwMode="auto">
            <a:xfrm>
              <a:off x="1856876" y="8479631"/>
              <a:ext cx="283604" cy="296264"/>
            </a:xfrm>
            <a:custGeom>
              <a:avLst/>
              <a:gdLst>
                <a:gd name="T0" fmla="*/ 310 w 310"/>
                <a:gd name="T1" fmla="*/ 199 h 322"/>
                <a:gd name="T2" fmla="*/ 154 w 310"/>
                <a:gd name="T3" fmla="*/ 322 h 322"/>
                <a:gd name="T4" fmla="*/ 1 w 310"/>
                <a:gd name="T5" fmla="*/ 211 h 322"/>
                <a:gd name="T6" fmla="*/ 304 w 310"/>
                <a:gd name="T7" fmla="*/ 104 h 322"/>
                <a:gd name="T8" fmla="*/ 154 w 310"/>
                <a:gd name="T9" fmla="*/ 0 h 322"/>
                <a:gd name="T10" fmla="*/ 0 w 310"/>
                <a:gd name="T11" fmla="*/ 114 h 322"/>
                <a:gd name="T12" fmla="*/ 299 w 310"/>
                <a:gd name="T13" fmla="*/ 104 h 322"/>
                <a:gd name="T14" fmla="*/ 230 w 310"/>
                <a:gd name="T15" fmla="*/ 104 h 322"/>
                <a:gd name="T16" fmla="*/ 295 w 310"/>
                <a:gd name="T17" fmla="*/ 104 h 322"/>
                <a:gd name="T18" fmla="*/ 304 w 310"/>
                <a:gd name="T19" fmla="*/ 104 h 322"/>
                <a:gd name="T20" fmla="*/ 304 w 310"/>
                <a:gd name="T21" fmla="*/ 29 h 322"/>
                <a:gd name="T22" fmla="*/ 9 w 310"/>
                <a:gd name="T23" fmla="*/ 211 h 322"/>
                <a:gd name="T24" fmla="*/ 75 w 310"/>
                <a:gd name="T25" fmla="*/ 211 h 322"/>
                <a:gd name="T26" fmla="*/ 9 w 310"/>
                <a:gd name="T27" fmla="*/ 211 h 322"/>
                <a:gd name="T28" fmla="*/ 1 w 310"/>
                <a:gd name="T29" fmla="*/ 211 h 322"/>
                <a:gd name="T30" fmla="*/ 1 w 310"/>
                <a:gd name="T31" fmla="*/ 286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 h="322">
                  <a:moveTo>
                    <a:pt x="310" y="199"/>
                  </a:moveTo>
                  <a:cubicBezTo>
                    <a:pt x="293" y="270"/>
                    <a:pt x="229" y="322"/>
                    <a:pt x="154" y="322"/>
                  </a:cubicBezTo>
                  <a:cubicBezTo>
                    <a:pt x="83" y="322"/>
                    <a:pt x="22" y="275"/>
                    <a:pt x="1" y="211"/>
                  </a:cubicBezTo>
                  <a:moveTo>
                    <a:pt x="304" y="104"/>
                  </a:moveTo>
                  <a:cubicBezTo>
                    <a:pt x="281" y="43"/>
                    <a:pt x="223" y="0"/>
                    <a:pt x="154" y="0"/>
                  </a:cubicBezTo>
                  <a:cubicBezTo>
                    <a:pt x="82" y="0"/>
                    <a:pt x="20" y="48"/>
                    <a:pt x="0" y="114"/>
                  </a:cubicBezTo>
                  <a:moveTo>
                    <a:pt x="299" y="104"/>
                  </a:moveTo>
                  <a:cubicBezTo>
                    <a:pt x="230" y="104"/>
                    <a:pt x="230" y="104"/>
                    <a:pt x="230" y="104"/>
                  </a:cubicBezTo>
                  <a:moveTo>
                    <a:pt x="295" y="104"/>
                  </a:moveTo>
                  <a:cubicBezTo>
                    <a:pt x="304" y="104"/>
                    <a:pt x="304" y="104"/>
                    <a:pt x="304" y="104"/>
                  </a:cubicBezTo>
                  <a:cubicBezTo>
                    <a:pt x="304" y="29"/>
                    <a:pt x="304" y="29"/>
                    <a:pt x="304" y="29"/>
                  </a:cubicBezTo>
                  <a:moveTo>
                    <a:pt x="9" y="211"/>
                  </a:moveTo>
                  <a:cubicBezTo>
                    <a:pt x="75" y="211"/>
                    <a:pt x="75" y="211"/>
                    <a:pt x="75" y="211"/>
                  </a:cubicBezTo>
                  <a:moveTo>
                    <a:pt x="9" y="211"/>
                  </a:moveTo>
                  <a:cubicBezTo>
                    <a:pt x="1" y="211"/>
                    <a:pt x="1" y="211"/>
                    <a:pt x="1" y="211"/>
                  </a:cubicBezTo>
                  <a:cubicBezTo>
                    <a:pt x="1" y="286"/>
                    <a:pt x="1" y="286"/>
                    <a:pt x="1" y="286"/>
                  </a:cubicBezTo>
                </a:path>
              </a:pathLst>
            </a:custGeom>
            <a:noFill/>
            <a:ln w="9525" cap="sq">
              <a:solidFill>
                <a:srgbClr val="74277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900" dirty="0">
                <a:gradFill>
                  <a:gsLst>
                    <a:gs pos="0">
                      <a:srgbClr val="505050"/>
                    </a:gs>
                    <a:gs pos="100000">
                      <a:srgbClr val="505050"/>
                    </a:gs>
                  </a:gsLst>
                  <a:lin ang="5400000" scaled="1"/>
                </a:gradFill>
              </a:endParaRPr>
            </a:p>
          </p:txBody>
        </p:sp>
      </p:grpSp>
      <p:grpSp>
        <p:nvGrpSpPr>
          <p:cNvPr id="247" name="Group 246">
            <a:extLst>
              <a:ext uri="{FF2B5EF4-FFF2-40B4-BE49-F238E27FC236}">
                <a16:creationId xmlns:a16="http://schemas.microsoft.com/office/drawing/2014/main" id="{5ECB5A87-CCD9-47E9-A821-4E40B48EC733}"/>
              </a:ext>
            </a:extLst>
          </p:cNvPr>
          <p:cNvGrpSpPr/>
          <p:nvPr/>
        </p:nvGrpSpPr>
        <p:grpSpPr>
          <a:xfrm>
            <a:off x="3623299" y="9169812"/>
            <a:ext cx="473414" cy="473414"/>
            <a:chOff x="3623299" y="8391055"/>
            <a:chExt cx="473414" cy="473414"/>
          </a:xfrm>
        </p:grpSpPr>
        <p:sp>
          <p:nvSpPr>
            <p:cNvPr id="202" name="Oval 201">
              <a:extLst>
                <a:ext uri="{FF2B5EF4-FFF2-40B4-BE49-F238E27FC236}">
                  <a16:creationId xmlns:a16="http://schemas.microsoft.com/office/drawing/2014/main" id="{FCD66500-DE88-4714-8BB7-326D2003D62F}"/>
                </a:ext>
              </a:extLst>
            </p:cNvPr>
            <p:cNvSpPr/>
            <p:nvPr/>
          </p:nvSpPr>
          <p:spPr>
            <a:xfrm>
              <a:off x="3623299" y="8391055"/>
              <a:ext cx="473414" cy="473414"/>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3" name="mouse" title="Icon of a computer mouse">
              <a:extLst>
                <a:ext uri="{FF2B5EF4-FFF2-40B4-BE49-F238E27FC236}">
                  <a16:creationId xmlns:a16="http://schemas.microsoft.com/office/drawing/2014/main" id="{36D31298-8946-4737-BB80-AABF89AF6B7B}"/>
                </a:ext>
              </a:extLst>
            </p:cNvPr>
            <p:cNvSpPr>
              <a:spLocks noChangeAspect="1" noEditPoints="1"/>
            </p:cNvSpPr>
            <p:nvPr/>
          </p:nvSpPr>
          <p:spPr bwMode="auto">
            <a:xfrm>
              <a:off x="3754437" y="8473572"/>
              <a:ext cx="211138" cy="308380"/>
            </a:xfrm>
            <a:custGeom>
              <a:avLst/>
              <a:gdLst>
                <a:gd name="T0" fmla="*/ 230 w 230"/>
                <a:gd name="T1" fmla="*/ 224 h 339"/>
                <a:gd name="T2" fmla="*/ 115 w 230"/>
                <a:gd name="T3" fmla="*/ 339 h 339"/>
                <a:gd name="T4" fmla="*/ 115 w 230"/>
                <a:gd name="T5" fmla="*/ 339 h 339"/>
                <a:gd name="T6" fmla="*/ 0 w 230"/>
                <a:gd name="T7" fmla="*/ 224 h 339"/>
                <a:gd name="T8" fmla="*/ 0 w 230"/>
                <a:gd name="T9" fmla="*/ 224 h 339"/>
                <a:gd name="T10" fmla="*/ 0 w 230"/>
                <a:gd name="T11" fmla="*/ 76 h 339"/>
                <a:gd name="T12" fmla="*/ 76 w 230"/>
                <a:gd name="T13" fmla="*/ 0 h 339"/>
                <a:gd name="T14" fmla="*/ 155 w 230"/>
                <a:gd name="T15" fmla="*/ 0 h 339"/>
                <a:gd name="T16" fmla="*/ 230 w 230"/>
                <a:gd name="T17" fmla="*/ 76 h 339"/>
                <a:gd name="T18" fmla="*/ 230 w 230"/>
                <a:gd name="T19" fmla="*/ 224 h 339"/>
                <a:gd name="T20" fmla="*/ 115 w 230"/>
                <a:gd name="T21" fmla="*/ 0 h 339"/>
                <a:gd name="T22" fmla="*/ 115 w 230"/>
                <a:gd name="T23" fmla="*/ 126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0" h="339">
                  <a:moveTo>
                    <a:pt x="230" y="224"/>
                  </a:moveTo>
                  <a:cubicBezTo>
                    <a:pt x="230" y="287"/>
                    <a:pt x="178" y="339"/>
                    <a:pt x="115" y="339"/>
                  </a:cubicBezTo>
                  <a:cubicBezTo>
                    <a:pt x="115" y="339"/>
                    <a:pt x="115" y="339"/>
                    <a:pt x="115" y="339"/>
                  </a:cubicBezTo>
                  <a:cubicBezTo>
                    <a:pt x="52" y="339"/>
                    <a:pt x="0" y="287"/>
                    <a:pt x="0" y="224"/>
                  </a:cubicBezTo>
                  <a:cubicBezTo>
                    <a:pt x="0" y="224"/>
                    <a:pt x="0" y="224"/>
                    <a:pt x="0" y="224"/>
                  </a:cubicBezTo>
                  <a:cubicBezTo>
                    <a:pt x="0" y="76"/>
                    <a:pt x="0" y="76"/>
                    <a:pt x="0" y="76"/>
                  </a:cubicBezTo>
                  <a:cubicBezTo>
                    <a:pt x="0" y="34"/>
                    <a:pt x="34" y="0"/>
                    <a:pt x="76" y="0"/>
                  </a:cubicBezTo>
                  <a:cubicBezTo>
                    <a:pt x="155" y="0"/>
                    <a:pt x="155" y="0"/>
                    <a:pt x="155" y="0"/>
                  </a:cubicBezTo>
                  <a:cubicBezTo>
                    <a:pt x="196" y="0"/>
                    <a:pt x="230" y="34"/>
                    <a:pt x="230" y="76"/>
                  </a:cubicBezTo>
                  <a:cubicBezTo>
                    <a:pt x="230" y="224"/>
                    <a:pt x="230" y="224"/>
                    <a:pt x="230" y="224"/>
                  </a:cubicBezTo>
                  <a:close/>
                  <a:moveTo>
                    <a:pt x="115" y="0"/>
                  </a:moveTo>
                  <a:cubicBezTo>
                    <a:pt x="115" y="126"/>
                    <a:pt x="115" y="126"/>
                    <a:pt x="115" y="126"/>
                  </a:cubicBezTo>
                </a:path>
              </a:pathLst>
            </a:custGeom>
            <a:noFill/>
            <a:ln w="9525" cap="sq">
              <a:solidFill>
                <a:srgbClr val="74277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50" name="Group 249">
            <a:extLst>
              <a:ext uri="{FF2B5EF4-FFF2-40B4-BE49-F238E27FC236}">
                <a16:creationId xmlns:a16="http://schemas.microsoft.com/office/drawing/2014/main" id="{9B67331D-669E-4FAA-B0A8-1B56AA130BF1}"/>
              </a:ext>
            </a:extLst>
          </p:cNvPr>
          <p:cNvGrpSpPr/>
          <p:nvPr/>
        </p:nvGrpSpPr>
        <p:grpSpPr>
          <a:xfrm>
            <a:off x="5489406" y="9169812"/>
            <a:ext cx="473414" cy="473414"/>
            <a:chOff x="5484627" y="8391055"/>
            <a:chExt cx="473414" cy="473414"/>
          </a:xfrm>
        </p:grpSpPr>
        <p:sp>
          <p:nvSpPr>
            <p:cNvPr id="203" name="Oval 202">
              <a:extLst>
                <a:ext uri="{FF2B5EF4-FFF2-40B4-BE49-F238E27FC236}">
                  <a16:creationId xmlns:a16="http://schemas.microsoft.com/office/drawing/2014/main" id="{41978E2D-D916-431A-A1BE-58501B3EFADA}"/>
                </a:ext>
              </a:extLst>
            </p:cNvPr>
            <p:cNvSpPr/>
            <p:nvPr/>
          </p:nvSpPr>
          <p:spPr>
            <a:xfrm>
              <a:off x="5484627" y="8391055"/>
              <a:ext cx="473414" cy="473414"/>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 name="PostUpdateLegacy_E1D7" title="Icon of an article, feed, or social media thread">
              <a:extLst>
                <a:ext uri="{FF2B5EF4-FFF2-40B4-BE49-F238E27FC236}">
                  <a16:creationId xmlns:a16="http://schemas.microsoft.com/office/drawing/2014/main" id="{BDA27701-0919-4F4F-937A-9BD00D640EC3}"/>
                </a:ext>
              </a:extLst>
            </p:cNvPr>
            <p:cNvSpPr>
              <a:spLocks noChangeAspect="1" noEditPoints="1"/>
            </p:cNvSpPr>
            <p:nvPr/>
          </p:nvSpPr>
          <p:spPr bwMode="auto">
            <a:xfrm>
              <a:off x="5542964" y="8536014"/>
              <a:ext cx="356740" cy="183496"/>
            </a:xfrm>
            <a:custGeom>
              <a:avLst/>
              <a:gdLst>
                <a:gd name="T0" fmla="*/ 1766 w 6820"/>
                <a:gd name="T1" fmla="*/ 1754 h 3508"/>
                <a:gd name="T2" fmla="*/ 447 w 6820"/>
                <a:gd name="T3" fmla="*/ 1754 h 3508"/>
                <a:gd name="T4" fmla="*/ 1759 w 6820"/>
                <a:gd name="T5" fmla="*/ 873 h 3508"/>
                <a:gd name="T6" fmla="*/ 0 w 6820"/>
                <a:gd name="T7" fmla="*/ 873 h 3508"/>
                <a:gd name="T8" fmla="*/ 1766 w 6820"/>
                <a:gd name="T9" fmla="*/ 2649 h 3508"/>
                <a:gd name="T10" fmla="*/ 887 w 6820"/>
                <a:gd name="T11" fmla="*/ 2649 h 3508"/>
                <a:gd name="T12" fmla="*/ 6820 w 6820"/>
                <a:gd name="T13" fmla="*/ 0 h 3508"/>
                <a:gd name="T14" fmla="*/ 2428 w 6820"/>
                <a:gd name="T15" fmla="*/ 0 h 3508"/>
                <a:gd name="T16" fmla="*/ 2428 w 6820"/>
                <a:gd name="T17" fmla="*/ 3508 h 3508"/>
                <a:gd name="T18" fmla="*/ 6820 w 6820"/>
                <a:gd name="T19" fmla="*/ 3508 h 3508"/>
                <a:gd name="T20" fmla="*/ 6820 w 6820"/>
                <a:gd name="T21" fmla="*/ 0 h 3508"/>
                <a:gd name="T22" fmla="*/ 4395 w 6820"/>
                <a:gd name="T23" fmla="*/ 1754 h 3508"/>
                <a:gd name="T24" fmla="*/ 3076 w 6820"/>
                <a:gd name="T25" fmla="*/ 1754 h 3508"/>
                <a:gd name="T26" fmla="*/ 6172 w 6820"/>
                <a:gd name="T27" fmla="*/ 873 h 3508"/>
                <a:gd name="T28" fmla="*/ 3076 w 6820"/>
                <a:gd name="T29" fmla="*/ 873 h 3508"/>
                <a:gd name="T30" fmla="*/ 4406 w 6820"/>
                <a:gd name="T31" fmla="*/ 2649 h 3508"/>
                <a:gd name="T32" fmla="*/ 3076 w 6820"/>
                <a:gd name="T33" fmla="*/ 2649 h 3508"/>
                <a:gd name="T34" fmla="*/ 5957 w 6820"/>
                <a:gd name="T35" fmla="*/ 1747 h 3508"/>
                <a:gd name="T36" fmla="*/ 5057 w 6820"/>
                <a:gd name="T37" fmla="*/ 1747 h 3508"/>
                <a:gd name="T38" fmla="*/ 5057 w 6820"/>
                <a:gd name="T39" fmla="*/ 2649 h 3508"/>
                <a:gd name="T40" fmla="*/ 5957 w 6820"/>
                <a:gd name="T41" fmla="*/ 2649 h 3508"/>
                <a:gd name="T42" fmla="*/ 5957 w 6820"/>
                <a:gd name="T43" fmla="*/ 1747 h 3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20" h="3508">
                  <a:moveTo>
                    <a:pt x="1766" y="1754"/>
                  </a:moveTo>
                  <a:lnTo>
                    <a:pt x="447" y="1754"/>
                  </a:lnTo>
                  <a:moveTo>
                    <a:pt x="1759" y="873"/>
                  </a:moveTo>
                  <a:lnTo>
                    <a:pt x="0" y="873"/>
                  </a:lnTo>
                  <a:moveTo>
                    <a:pt x="1766" y="2649"/>
                  </a:moveTo>
                  <a:lnTo>
                    <a:pt x="887" y="2649"/>
                  </a:lnTo>
                  <a:moveTo>
                    <a:pt x="6820" y="0"/>
                  </a:moveTo>
                  <a:lnTo>
                    <a:pt x="2428" y="0"/>
                  </a:lnTo>
                  <a:lnTo>
                    <a:pt x="2428" y="3508"/>
                  </a:lnTo>
                  <a:lnTo>
                    <a:pt x="6820" y="3508"/>
                  </a:lnTo>
                  <a:lnTo>
                    <a:pt x="6820" y="0"/>
                  </a:lnTo>
                  <a:moveTo>
                    <a:pt x="4395" y="1754"/>
                  </a:moveTo>
                  <a:lnTo>
                    <a:pt x="3076" y="1754"/>
                  </a:lnTo>
                  <a:moveTo>
                    <a:pt x="6172" y="873"/>
                  </a:moveTo>
                  <a:lnTo>
                    <a:pt x="3076" y="873"/>
                  </a:lnTo>
                  <a:moveTo>
                    <a:pt x="4406" y="2649"/>
                  </a:moveTo>
                  <a:lnTo>
                    <a:pt x="3076" y="2649"/>
                  </a:lnTo>
                  <a:moveTo>
                    <a:pt x="5957" y="1747"/>
                  </a:moveTo>
                  <a:lnTo>
                    <a:pt x="5057" y="1747"/>
                  </a:lnTo>
                  <a:lnTo>
                    <a:pt x="5057" y="2649"/>
                  </a:lnTo>
                  <a:lnTo>
                    <a:pt x="5957" y="2649"/>
                  </a:lnTo>
                  <a:lnTo>
                    <a:pt x="5957" y="1747"/>
                  </a:lnTo>
                </a:path>
              </a:pathLst>
            </a:custGeom>
            <a:noFill/>
            <a:ln w="9525" cap="sq">
              <a:solidFill>
                <a:srgbClr val="74277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52" name="Group 251">
            <a:extLst>
              <a:ext uri="{FF2B5EF4-FFF2-40B4-BE49-F238E27FC236}">
                <a16:creationId xmlns:a16="http://schemas.microsoft.com/office/drawing/2014/main" id="{524CD761-5B8C-4BA2-B37E-9925281D1B7C}"/>
              </a:ext>
            </a:extLst>
          </p:cNvPr>
          <p:cNvGrpSpPr/>
          <p:nvPr/>
        </p:nvGrpSpPr>
        <p:grpSpPr>
          <a:xfrm>
            <a:off x="1757191" y="11547722"/>
            <a:ext cx="473414" cy="473414"/>
            <a:chOff x="1761970" y="10772305"/>
            <a:chExt cx="473414" cy="473414"/>
          </a:xfrm>
        </p:grpSpPr>
        <p:sp>
          <p:nvSpPr>
            <p:cNvPr id="209" name="Oval 208">
              <a:extLst>
                <a:ext uri="{FF2B5EF4-FFF2-40B4-BE49-F238E27FC236}">
                  <a16:creationId xmlns:a16="http://schemas.microsoft.com/office/drawing/2014/main" id="{36A80673-73A0-48CE-A885-BD8578B26E27}"/>
                </a:ext>
              </a:extLst>
            </p:cNvPr>
            <p:cNvSpPr/>
            <p:nvPr/>
          </p:nvSpPr>
          <p:spPr>
            <a:xfrm>
              <a:off x="1761970" y="10772305"/>
              <a:ext cx="473414" cy="473414"/>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MiniExpand_E93A" title="Icon of a rectangle on the lower-left inside a larger rectangle with an arrow pointed to the upper-right corner">
              <a:extLst>
                <a:ext uri="{FF2B5EF4-FFF2-40B4-BE49-F238E27FC236}">
                  <a16:creationId xmlns:a16="http://schemas.microsoft.com/office/drawing/2014/main" id="{B72677E6-6D51-4CC0-892F-8FB74D701B8A}"/>
                </a:ext>
              </a:extLst>
            </p:cNvPr>
            <p:cNvSpPr>
              <a:spLocks noChangeAspect="1" noEditPoints="1"/>
            </p:cNvSpPr>
            <p:nvPr/>
          </p:nvSpPr>
          <p:spPr bwMode="auto">
            <a:xfrm>
              <a:off x="1856835" y="10888947"/>
              <a:ext cx="283684" cy="240131"/>
            </a:xfrm>
            <a:custGeom>
              <a:avLst/>
              <a:gdLst>
                <a:gd name="T0" fmla="*/ 3493 w 4781"/>
                <a:gd name="T1" fmla="*/ 0 h 4047"/>
                <a:gd name="T2" fmla="*/ 4781 w 4781"/>
                <a:gd name="T3" fmla="*/ 0 h 4047"/>
                <a:gd name="T4" fmla="*/ 4781 w 4781"/>
                <a:gd name="T5" fmla="*/ 1288 h 4047"/>
                <a:gd name="T6" fmla="*/ 4781 w 4781"/>
                <a:gd name="T7" fmla="*/ 0 h 4047"/>
                <a:gd name="T8" fmla="*/ 2889 w 4781"/>
                <a:gd name="T9" fmla="*/ 1894 h 4047"/>
                <a:gd name="T10" fmla="*/ 3126 w 4781"/>
                <a:gd name="T11" fmla="*/ 0 h 4047"/>
                <a:gd name="T12" fmla="*/ 0 w 4781"/>
                <a:gd name="T13" fmla="*/ 0 h 4047"/>
                <a:gd name="T14" fmla="*/ 0 w 4781"/>
                <a:gd name="T15" fmla="*/ 4047 h 4047"/>
                <a:gd name="T16" fmla="*/ 4781 w 4781"/>
                <a:gd name="T17" fmla="*/ 4047 h 4047"/>
                <a:gd name="T18" fmla="*/ 4781 w 4781"/>
                <a:gd name="T19" fmla="*/ 1656 h 4047"/>
                <a:gd name="T20" fmla="*/ 2207 w 4781"/>
                <a:gd name="T21" fmla="*/ 4047 h 4047"/>
                <a:gd name="T22" fmla="*/ 2207 w 4781"/>
                <a:gd name="T23" fmla="*/ 2575 h 4047"/>
                <a:gd name="T24" fmla="*/ 0 w 4781"/>
                <a:gd name="T25" fmla="*/ 2575 h 4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81" h="4047">
                  <a:moveTo>
                    <a:pt x="3493" y="0"/>
                  </a:moveTo>
                  <a:lnTo>
                    <a:pt x="4781" y="0"/>
                  </a:lnTo>
                  <a:lnTo>
                    <a:pt x="4781" y="1288"/>
                  </a:lnTo>
                  <a:moveTo>
                    <a:pt x="4781" y="0"/>
                  </a:moveTo>
                  <a:lnTo>
                    <a:pt x="2889" y="1894"/>
                  </a:lnTo>
                  <a:moveTo>
                    <a:pt x="3126" y="0"/>
                  </a:moveTo>
                  <a:lnTo>
                    <a:pt x="0" y="0"/>
                  </a:lnTo>
                  <a:lnTo>
                    <a:pt x="0" y="4047"/>
                  </a:lnTo>
                  <a:lnTo>
                    <a:pt x="4781" y="4047"/>
                  </a:lnTo>
                  <a:lnTo>
                    <a:pt x="4781" y="1656"/>
                  </a:lnTo>
                  <a:moveTo>
                    <a:pt x="2207" y="4047"/>
                  </a:moveTo>
                  <a:lnTo>
                    <a:pt x="2207" y="2575"/>
                  </a:lnTo>
                  <a:lnTo>
                    <a:pt x="0" y="2575"/>
                  </a:lnTo>
                </a:path>
              </a:pathLst>
            </a:custGeom>
            <a:noFill/>
            <a:ln w="9525" cap="flat">
              <a:solidFill>
                <a:srgbClr val="74277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900">
                <a:gradFill>
                  <a:gsLst>
                    <a:gs pos="0">
                      <a:srgbClr val="505050"/>
                    </a:gs>
                    <a:gs pos="100000">
                      <a:srgbClr val="505050"/>
                    </a:gs>
                  </a:gsLst>
                  <a:lin ang="5400000" scaled="1"/>
                </a:gradFill>
              </a:endParaRPr>
            </a:p>
          </p:txBody>
        </p:sp>
      </p:grpSp>
      <p:grpSp>
        <p:nvGrpSpPr>
          <p:cNvPr id="254" name="Group 253">
            <a:extLst>
              <a:ext uri="{FF2B5EF4-FFF2-40B4-BE49-F238E27FC236}">
                <a16:creationId xmlns:a16="http://schemas.microsoft.com/office/drawing/2014/main" id="{51934268-A3F1-4F7A-8DF5-FC8570732EC7}"/>
              </a:ext>
            </a:extLst>
          </p:cNvPr>
          <p:cNvGrpSpPr/>
          <p:nvPr/>
        </p:nvGrpSpPr>
        <p:grpSpPr>
          <a:xfrm>
            <a:off x="3623299" y="11547722"/>
            <a:ext cx="473414" cy="473414"/>
            <a:chOff x="3623299" y="10772305"/>
            <a:chExt cx="473414" cy="473414"/>
          </a:xfrm>
        </p:grpSpPr>
        <p:sp>
          <p:nvSpPr>
            <p:cNvPr id="210" name="Oval 209">
              <a:extLst>
                <a:ext uri="{FF2B5EF4-FFF2-40B4-BE49-F238E27FC236}">
                  <a16:creationId xmlns:a16="http://schemas.microsoft.com/office/drawing/2014/main" id="{FAFF075E-6C88-4AB7-A9BD-9BFD295E0DE2}"/>
                </a:ext>
              </a:extLst>
            </p:cNvPr>
            <p:cNvSpPr/>
            <p:nvPr/>
          </p:nvSpPr>
          <p:spPr>
            <a:xfrm>
              <a:off x="3623299" y="10772305"/>
              <a:ext cx="473414" cy="473414"/>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0" name="Website" title="Icon of multiple app windows">
              <a:extLst>
                <a:ext uri="{FF2B5EF4-FFF2-40B4-BE49-F238E27FC236}">
                  <a16:creationId xmlns:a16="http://schemas.microsoft.com/office/drawing/2014/main" id="{D096FF96-54D9-4D6E-8BC8-BE3673DC354F}"/>
                </a:ext>
              </a:extLst>
            </p:cNvPr>
            <p:cNvSpPr>
              <a:spLocks noChangeAspect="1" noEditPoints="1"/>
            </p:cNvSpPr>
            <p:nvPr/>
          </p:nvSpPr>
          <p:spPr bwMode="auto">
            <a:xfrm>
              <a:off x="3721894" y="10887995"/>
              <a:ext cx="276226" cy="242034"/>
            </a:xfrm>
            <a:custGeom>
              <a:avLst/>
              <a:gdLst>
                <a:gd name="T0" fmla="*/ 0 w 614"/>
                <a:gd name="T1" fmla="*/ 0 h 538"/>
                <a:gd name="T2" fmla="*/ 614 w 614"/>
                <a:gd name="T3" fmla="*/ 0 h 538"/>
                <a:gd name="T4" fmla="*/ 614 w 614"/>
                <a:gd name="T5" fmla="*/ 538 h 538"/>
                <a:gd name="T6" fmla="*/ 0 w 614"/>
                <a:gd name="T7" fmla="*/ 538 h 538"/>
                <a:gd name="T8" fmla="*/ 0 w 614"/>
                <a:gd name="T9" fmla="*/ 0 h 538"/>
                <a:gd name="T10" fmla="*/ 0 w 614"/>
                <a:gd name="T11" fmla="*/ 0 h 538"/>
                <a:gd name="T12" fmla="*/ 327 w 614"/>
                <a:gd name="T13" fmla="*/ 250 h 538"/>
                <a:gd name="T14" fmla="*/ 327 w 614"/>
                <a:gd name="T15" fmla="*/ 250 h 538"/>
                <a:gd name="T16" fmla="*/ 327 w 614"/>
                <a:gd name="T17" fmla="*/ 87 h 538"/>
                <a:gd name="T18" fmla="*/ 77 w 614"/>
                <a:gd name="T19" fmla="*/ 87 h 538"/>
                <a:gd name="T20" fmla="*/ 77 w 614"/>
                <a:gd name="T21" fmla="*/ 250 h 538"/>
                <a:gd name="T22" fmla="*/ 128 w 614"/>
                <a:gd name="T23" fmla="*/ 250 h 538"/>
                <a:gd name="T24" fmla="*/ 327 w 614"/>
                <a:gd name="T25" fmla="*/ 250 h 538"/>
                <a:gd name="T26" fmla="*/ 327 w 614"/>
                <a:gd name="T27" fmla="*/ 250 h 538"/>
                <a:gd name="T28" fmla="*/ 139 w 614"/>
                <a:gd name="T29" fmla="*/ 254 h 538"/>
                <a:gd name="T30" fmla="*/ 139 w 614"/>
                <a:gd name="T31" fmla="*/ 362 h 538"/>
                <a:gd name="T32" fmla="*/ 513 w 614"/>
                <a:gd name="T33" fmla="*/ 362 h 538"/>
                <a:gd name="T34" fmla="*/ 513 w 614"/>
                <a:gd name="T35" fmla="*/ 163 h 538"/>
                <a:gd name="T36" fmla="*/ 325 w 614"/>
                <a:gd name="T37" fmla="*/ 163 h 538"/>
                <a:gd name="T38" fmla="*/ 0 w 614"/>
                <a:gd name="T39" fmla="*/ 451 h 538"/>
                <a:gd name="T40" fmla="*/ 614 w 614"/>
                <a:gd name="T41" fmla="*/ 451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4" h="538">
                  <a:moveTo>
                    <a:pt x="0" y="0"/>
                  </a:moveTo>
                  <a:lnTo>
                    <a:pt x="614" y="0"/>
                  </a:lnTo>
                  <a:lnTo>
                    <a:pt x="614" y="538"/>
                  </a:lnTo>
                  <a:lnTo>
                    <a:pt x="0" y="538"/>
                  </a:lnTo>
                  <a:lnTo>
                    <a:pt x="0" y="0"/>
                  </a:lnTo>
                  <a:lnTo>
                    <a:pt x="0" y="0"/>
                  </a:lnTo>
                  <a:moveTo>
                    <a:pt x="327" y="250"/>
                  </a:moveTo>
                  <a:lnTo>
                    <a:pt x="327" y="250"/>
                  </a:lnTo>
                  <a:lnTo>
                    <a:pt x="327" y="87"/>
                  </a:lnTo>
                  <a:lnTo>
                    <a:pt x="77" y="87"/>
                  </a:lnTo>
                  <a:lnTo>
                    <a:pt x="77" y="250"/>
                  </a:lnTo>
                  <a:lnTo>
                    <a:pt x="128" y="250"/>
                  </a:lnTo>
                  <a:lnTo>
                    <a:pt x="327" y="250"/>
                  </a:lnTo>
                  <a:lnTo>
                    <a:pt x="327" y="250"/>
                  </a:lnTo>
                  <a:moveTo>
                    <a:pt x="139" y="254"/>
                  </a:moveTo>
                  <a:lnTo>
                    <a:pt x="139" y="362"/>
                  </a:lnTo>
                  <a:lnTo>
                    <a:pt x="513" y="362"/>
                  </a:lnTo>
                  <a:lnTo>
                    <a:pt x="513" y="163"/>
                  </a:lnTo>
                  <a:lnTo>
                    <a:pt x="325" y="163"/>
                  </a:lnTo>
                  <a:moveTo>
                    <a:pt x="0" y="451"/>
                  </a:moveTo>
                  <a:lnTo>
                    <a:pt x="614" y="451"/>
                  </a:lnTo>
                </a:path>
              </a:pathLst>
            </a:custGeom>
            <a:noFill/>
            <a:ln w="9525" cap="sq">
              <a:solidFill>
                <a:srgbClr val="74277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31">
            <a:extLst>
              <a:ext uri="{FF2B5EF4-FFF2-40B4-BE49-F238E27FC236}">
                <a16:creationId xmlns:a16="http://schemas.microsoft.com/office/drawing/2014/main" id="{7B2825ED-EA5D-49C1-9CE9-99C353B7F32B}"/>
              </a:ext>
            </a:extLst>
          </p:cNvPr>
          <p:cNvGrpSpPr/>
          <p:nvPr/>
        </p:nvGrpSpPr>
        <p:grpSpPr>
          <a:xfrm>
            <a:off x="5489406" y="11547722"/>
            <a:ext cx="473414" cy="473414"/>
            <a:chOff x="5484627" y="10772305"/>
            <a:chExt cx="473414" cy="473414"/>
          </a:xfrm>
        </p:grpSpPr>
        <p:sp>
          <p:nvSpPr>
            <p:cNvPr id="211" name="Oval 210">
              <a:extLst>
                <a:ext uri="{FF2B5EF4-FFF2-40B4-BE49-F238E27FC236}">
                  <a16:creationId xmlns:a16="http://schemas.microsoft.com/office/drawing/2014/main" id="{6A27927E-4737-460E-87FF-0E8B51B5982A}"/>
                </a:ext>
              </a:extLst>
            </p:cNvPr>
            <p:cNvSpPr/>
            <p:nvPr/>
          </p:nvSpPr>
          <p:spPr>
            <a:xfrm>
              <a:off x="5484627" y="10772305"/>
              <a:ext cx="473414" cy="473414"/>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2" name="Clock_E917" title="Icon of a clock">
              <a:extLst>
                <a:ext uri="{FF2B5EF4-FFF2-40B4-BE49-F238E27FC236}">
                  <a16:creationId xmlns:a16="http://schemas.microsoft.com/office/drawing/2014/main" id="{359D5D06-C10E-4852-846F-BECCB9531158}"/>
                </a:ext>
              </a:extLst>
            </p:cNvPr>
            <p:cNvSpPr>
              <a:spLocks noChangeAspect="1" noEditPoints="1"/>
            </p:cNvSpPr>
            <p:nvPr/>
          </p:nvSpPr>
          <p:spPr bwMode="auto">
            <a:xfrm>
              <a:off x="5558996" y="10846594"/>
              <a:ext cx="324678" cy="324836"/>
            </a:xfrm>
            <a:custGeom>
              <a:avLst/>
              <a:gdLst>
                <a:gd name="T0" fmla="*/ 1610 w 3220"/>
                <a:gd name="T1" fmla="*/ 0 h 3220"/>
                <a:gd name="T2" fmla="*/ 0 w 3220"/>
                <a:gd name="T3" fmla="*/ 1610 h 3220"/>
                <a:gd name="T4" fmla="*/ 1610 w 3220"/>
                <a:gd name="T5" fmla="*/ 3220 h 3220"/>
                <a:gd name="T6" fmla="*/ 3220 w 3220"/>
                <a:gd name="T7" fmla="*/ 1610 h 3220"/>
                <a:gd name="T8" fmla="*/ 1610 w 3220"/>
                <a:gd name="T9" fmla="*/ 0 h 3220"/>
                <a:gd name="T10" fmla="*/ 1486 w 3220"/>
                <a:gd name="T11" fmla="*/ 619 h 3220"/>
                <a:gd name="T12" fmla="*/ 1486 w 3220"/>
                <a:gd name="T13" fmla="*/ 1734 h 3220"/>
                <a:gd name="T14" fmla="*/ 2353 w 3220"/>
                <a:gd name="T15" fmla="*/ 1734 h 32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20" h="3220">
                  <a:moveTo>
                    <a:pt x="1610" y="0"/>
                  </a:moveTo>
                  <a:cubicBezTo>
                    <a:pt x="721" y="0"/>
                    <a:pt x="0" y="721"/>
                    <a:pt x="0" y="1610"/>
                  </a:cubicBezTo>
                  <a:cubicBezTo>
                    <a:pt x="0" y="2499"/>
                    <a:pt x="721" y="3220"/>
                    <a:pt x="1610" y="3220"/>
                  </a:cubicBezTo>
                  <a:cubicBezTo>
                    <a:pt x="2499" y="3220"/>
                    <a:pt x="3220" y="2499"/>
                    <a:pt x="3220" y="1610"/>
                  </a:cubicBezTo>
                  <a:cubicBezTo>
                    <a:pt x="3220" y="721"/>
                    <a:pt x="2499" y="0"/>
                    <a:pt x="1610" y="0"/>
                  </a:cubicBezTo>
                  <a:close/>
                  <a:moveTo>
                    <a:pt x="1486" y="619"/>
                  </a:moveTo>
                  <a:cubicBezTo>
                    <a:pt x="1486" y="1734"/>
                    <a:pt x="1486" y="1734"/>
                    <a:pt x="1486" y="1734"/>
                  </a:cubicBezTo>
                  <a:cubicBezTo>
                    <a:pt x="2353" y="1734"/>
                    <a:pt x="2353" y="1734"/>
                    <a:pt x="2353" y="1734"/>
                  </a:cubicBezTo>
                </a:path>
              </a:pathLst>
            </a:custGeom>
            <a:noFill/>
            <a:ln w="9525" cap="sq">
              <a:solidFill>
                <a:srgbClr val="74277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3" name="Rectangle 32">
            <a:extLst>
              <a:ext uri="{FF2B5EF4-FFF2-40B4-BE49-F238E27FC236}">
                <a16:creationId xmlns:a16="http://schemas.microsoft.com/office/drawing/2014/main" id="{B090D497-93D7-450A-97AA-1BC02E7AAE3D}"/>
              </a:ext>
            </a:extLst>
          </p:cNvPr>
          <p:cNvSpPr/>
          <p:nvPr/>
        </p:nvSpPr>
        <p:spPr>
          <a:xfrm>
            <a:off x="0" y="13148733"/>
            <a:ext cx="6858000" cy="567267"/>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Top Corners Rounded 1046">
            <a:extLst>
              <a:ext uri="{FF2B5EF4-FFF2-40B4-BE49-F238E27FC236}">
                <a16:creationId xmlns:a16="http://schemas.microsoft.com/office/drawing/2014/main" id="{DC6E09B4-3D7B-5C4E-8476-03C5842FB91D}"/>
              </a:ext>
            </a:extLst>
          </p:cNvPr>
          <p:cNvSpPr/>
          <p:nvPr/>
        </p:nvSpPr>
        <p:spPr>
          <a:xfrm rot="5400000">
            <a:off x="391159" y="4131847"/>
            <a:ext cx="297179" cy="1079499"/>
          </a:xfrm>
          <a:custGeom>
            <a:avLst/>
            <a:gdLst>
              <a:gd name="connsiteX0" fmla="*/ 49531 w 297179"/>
              <a:gd name="connsiteY0" fmla="*/ 0 h 1079499"/>
              <a:gd name="connsiteX1" fmla="*/ 247648 w 297179"/>
              <a:gd name="connsiteY1" fmla="*/ 0 h 1079499"/>
              <a:gd name="connsiteX2" fmla="*/ 297179 w 297179"/>
              <a:gd name="connsiteY2" fmla="*/ 49531 h 1079499"/>
              <a:gd name="connsiteX3" fmla="*/ 297179 w 297179"/>
              <a:gd name="connsiteY3" fmla="*/ 1079499 h 1079499"/>
              <a:gd name="connsiteX4" fmla="*/ 297179 w 297179"/>
              <a:gd name="connsiteY4" fmla="*/ 1079499 h 1079499"/>
              <a:gd name="connsiteX5" fmla="*/ 0 w 297179"/>
              <a:gd name="connsiteY5" fmla="*/ 1079499 h 1079499"/>
              <a:gd name="connsiteX6" fmla="*/ 0 w 297179"/>
              <a:gd name="connsiteY6" fmla="*/ 1079499 h 1079499"/>
              <a:gd name="connsiteX7" fmla="*/ 0 w 297179"/>
              <a:gd name="connsiteY7" fmla="*/ 49531 h 1079499"/>
              <a:gd name="connsiteX8" fmla="*/ 49531 w 297179"/>
              <a:gd name="connsiteY8" fmla="*/ 0 h 1079499"/>
              <a:gd name="connsiteX0" fmla="*/ 49531 w 297179"/>
              <a:gd name="connsiteY0" fmla="*/ 0 h 1079499"/>
              <a:gd name="connsiteX1" fmla="*/ 247648 w 297179"/>
              <a:gd name="connsiteY1" fmla="*/ 0 h 1079499"/>
              <a:gd name="connsiteX2" fmla="*/ 297179 w 297179"/>
              <a:gd name="connsiteY2" fmla="*/ 49531 h 1079499"/>
              <a:gd name="connsiteX3" fmla="*/ 297179 w 297179"/>
              <a:gd name="connsiteY3" fmla="*/ 1079499 h 1079499"/>
              <a:gd name="connsiteX4" fmla="*/ 297179 w 297179"/>
              <a:gd name="connsiteY4" fmla="*/ 1079499 h 1079499"/>
              <a:gd name="connsiteX5" fmla="*/ 157696 w 297179"/>
              <a:gd name="connsiteY5" fmla="*/ 1079498 h 1079499"/>
              <a:gd name="connsiteX6" fmla="*/ 0 w 297179"/>
              <a:gd name="connsiteY6" fmla="*/ 1079499 h 1079499"/>
              <a:gd name="connsiteX7" fmla="*/ 0 w 297179"/>
              <a:gd name="connsiteY7" fmla="*/ 1079499 h 1079499"/>
              <a:gd name="connsiteX8" fmla="*/ 0 w 297179"/>
              <a:gd name="connsiteY8" fmla="*/ 49531 h 1079499"/>
              <a:gd name="connsiteX9" fmla="*/ 49531 w 297179"/>
              <a:gd name="connsiteY9" fmla="*/ 0 h 1079499"/>
              <a:gd name="connsiteX0" fmla="*/ 157696 w 297179"/>
              <a:gd name="connsiteY0" fmla="*/ 1079498 h 1170938"/>
              <a:gd name="connsiteX1" fmla="*/ 0 w 297179"/>
              <a:gd name="connsiteY1" fmla="*/ 1079499 h 1170938"/>
              <a:gd name="connsiteX2" fmla="*/ 0 w 297179"/>
              <a:gd name="connsiteY2" fmla="*/ 1079499 h 1170938"/>
              <a:gd name="connsiteX3" fmla="*/ 0 w 297179"/>
              <a:gd name="connsiteY3" fmla="*/ 49531 h 1170938"/>
              <a:gd name="connsiteX4" fmla="*/ 49531 w 297179"/>
              <a:gd name="connsiteY4" fmla="*/ 0 h 1170938"/>
              <a:gd name="connsiteX5" fmla="*/ 247648 w 297179"/>
              <a:gd name="connsiteY5" fmla="*/ 0 h 1170938"/>
              <a:gd name="connsiteX6" fmla="*/ 297179 w 297179"/>
              <a:gd name="connsiteY6" fmla="*/ 49531 h 1170938"/>
              <a:gd name="connsiteX7" fmla="*/ 297179 w 297179"/>
              <a:gd name="connsiteY7" fmla="*/ 1079499 h 1170938"/>
              <a:gd name="connsiteX8" fmla="*/ 297179 w 297179"/>
              <a:gd name="connsiteY8" fmla="*/ 1079499 h 1170938"/>
              <a:gd name="connsiteX9" fmla="*/ 249136 w 297179"/>
              <a:gd name="connsiteY9" fmla="*/ 1170938 h 1170938"/>
              <a:gd name="connsiteX0" fmla="*/ 0 w 297179"/>
              <a:gd name="connsiteY0" fmla="*/ 1079499 h 1170938"/>
              <a:gd name="connsiteX1" fmla="*/ 0 w 297179"/>
              <a:gd name="connsiteY1" fmla="*/ 1079499 h 1170938"/>
              <a:gd name="connsiteX2" fmla="*/ 0 w 297179"/>
              <a:gd name="connsiteY2" fmla="*/ 49531 h 1170938"/>
              <a:gd name="connsiteX3" fmla="*/ 49531 w 297179"/>
              <a:gd name="connsiteY3" fmla="*/ 0 h 1170938"/>
              <a:gd name="connsiteX4" fmla="*/ 247648 w 297179"/>
              <a:gd name="connsiteY4" fmla="*/ 0 h 1170938"/>
              <a:gd name="connsiteX5" fmla="*/ 297179 w 297179"/>
              <a:gd name="connsiteY5" fmla="*/ 49531 h 1170938"/>
              <a:gd name="connsiteX6" fmla="*/ 297179 w 297179"/>
              <a:gd name="connsiteY6" fmla="*/ 1079499 h 1170938"/>
              <a:gd name="connsiteX7" fmla="*/ 297179 w 297179"/>
              <a:gd name="connsiteY7" fmla="*/ 1079499 h 1170938"/>
              <a:gd name="connsiteX8" fmla="*/ 249136 w 297179"/>
              <a:gd name="connsiteY8" fmla="*/ 1170938 h 1170938"/>
              <a:gd name="connsiteX0" fmla="*/ 0 w 297179"/>
              <a:gd name="connsiteY0" fmla="*/ 1079499 h 1079499"/>
              <a:gd name="connsiteX1" fmla="*/ 0 w 297179"/>
              <a:gd name="connsiteY1" fmla="*/ 1079499 h 1079499"/>
              <a:gd name="connsiteX2" fmla="*/ 0 w 297179"/>
              <a:gd name="connsiteY2" fmla="*/ 49531 h 1079499"/>
              <a:gd name="connsiteX3" fmla="*/ 49531 w 297179"/>
              <a:gd name="connsiteY3" fmla="*/ 0 h 1079499"/>
              <a:gd name="connsiteX4" fmla="*/ 247648 w 297179"/>
              <a:gd name="connsiteY4" fmla="*/ 0 h 1079499"/>
              <a:gd name="connsiteX5" fmla="*/ 297179 w 297179"/>
              <a:gd name="connsiteY5" fmla="*/ 49531 h 1079499"/>
              <a:gd name="connsiteX6" fmla="*/ 297179 w 297179"/>
              <a:gd name="connsiteY6" fmla="*/ 1079499 h 1079499"/>
              <a:gd name="connsiteX7" fmla="*/ 297179 w 297179"/>
              <a:gd name="connsiteY7" fmla="*/ 1079499 h 107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7179" h="1079499">
                <a:moveTo>
                  <a:pt x="0" y="1079499"/>
                </a:moveTo>
                <a:lnTo>
                  <a:pt x="0" y="1079499"/>
                </a:lnTo>
                <a:lnTo>
                  <a:pt x="0" y="49531"/>
                </a:lnTo>
                <a:cubicBezTo>
                  <a:pt x="0" y="22176"/>
                  <a:pt x="22176" y="0"/>
                  <a:pt x="49531" y="0"/>
                </a:cubicBezTo>
                <a:lnTo>
                  <a:pt x="247648" y="0"/>
                </a:lnTo>
                <a:cubicBezTo>
                  <a:pt x="275003" y="0"/>
                  <a:pt x="297179" y="22176"/>
                  <a:pt x="297179" y="49531"/>
                </a:cubicBezTo>
                <a:lnTo>
                  <a:pt x="297179" y="1079499"/>
                </a:lnTo>
                <a:lnTo>
                  <a:pt x="297179" y="1079499"/>
                </a:lnTo>
              </a:path>
            </a:pathLst>
          </a:custGeom>
          <a:solidFill>
            <a:schemeClr val="bg1"/>
          </a:solidFill>
          <a:ln w="12700">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vert="vert270" wrap="none" tIns="45720" bIns="228600" rtlCol="0" anchor="ctr"/>
          <a:lstStyle/>
          <a:p>
            <a:pPr lvl="0"/>
            <a:r>
              <a:rPr lang="en-US" sz="1200" dirty="0">
                <a:solidFill>
                  <a:srgbClr val="191919"/>
                </a:solidFill>
                <a:latin typeface="Segoe UI Bold" panose="020B0802040204020203" pitchFamily="34" charset="0"/>
                <a:ea typeface="Calibri" panose="020F0502020204030204" pitchFamily="34" charset="0"/>
                <a:cs typeface="Segoe UI Bold" panose="020B0802040204020203" pitchFamily="34" charset="0"/>
              </a:rPr>
              <a:t>Here’s how</a:t>
            </a:r>
          </a:p>
        </p:txBody>
      </p:sp>
      <p:pic>
        <p:nvPicPr>
          <p:cNvPr id="5" name="Picture 4" descr="A picture containing drawing&#10;&#10;Description automatically generated">
            <a:extLst>
              <a:ext uri="{FF2B5EF4-FFF2-40B4-BE49-F238E27FC236}">
                <a16:creationId xmlns:a16="http://schemas.microsoft.com/office/drawing/2014/main" id="{7CCA89CC-3F9E-0C42-B82B-AD2AF0F965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17" y="82224"/>
            <a:ext cx="965981" cy="433787"/>
          </a:xfrm>
          <a:prstGeom prst="rect">
            <a:avLst/>
          </a:prstGeom>
        </p:spPr>
      </p:pic>
      <p:sp>
        <p:nvSpPr>
          <p:cNvPr id="2" name="TextBox 1">
            <a:extLst>
              <a:ext uri="{FF2B5EF4-FFF2-40B4-BE49-F238E27FC236}">
                <a16:creationId xmlns:a16="http://schemas.microsoft.com/office/drawing/2014/main" id="{D137F7D4-E2F4-5A44-BD28-8CCCA7C0E36C}"/>
              </a:ext>
            </a:extLst>
          </p:cNvPr>
          <p:cNvSpPr txBox="1"/>
          <p:nvPr/>
        </p:nvSpPr>
        <p:spPr>
          <a:xfrm>
            <a:off x="226287" y="1821681"/>
            <a:ext cx="3470759" cy="830997"/>
          </a:xfrm>
          <a:prstGeom prst="rect">
            <a:avLst/>
          </a:prstGeom>
          <a:noFill/>
        </p:spPr>
        <p:txBody>
          <a:bodyPr wrap="square" lIns="0" rtlCol="0">
            <a:spAutoFit/>
          </a:bodyPr>
          <a:lstStyle/>
          <a:p>
            <a:r>
              <a:rPr lang="en-US" sz="1200" dirty="0">
                <a:solidFill>
                  <a:srgbClr val="D59DFF"/>
                </a:solidFill>
                <a:latin typeface="+mj-lt"/>
                <a:ea typeface="Calibri" panose="020F0502020204030204" pitchFamily="34" charset="0"/>
                <a:cs typeface="Times New Roman" panose="02020603050405020304" pitchFamily="18" charset="0"/>
              </a:rPr>
              <a:t>Power Apps </a:t>
            </a:r>
            <a:r>
              <a:rPr lang="en-US" sz="1200" dirty="0">
                <a:solidFill>
                  <a:schemeClr val="bg1"/>
                </a:solidFill>
                <a:ea typeface="Calibri" panose="020F0502020204030204" pitchFamily="34" charset="0"/>
                <a:cs typeface="Times New Roman" panose="02020603050405020304" pitchFamily="18" charset="0"/>
              </a:rPr>
              <a:t>simplifies the process of building </a:t>
            </a:r>
            <a:br>
              <a:rPr lang="en-US" sz="1200" dirty="0">
                <a:solidFill>
                  <a:schemeClr val="bg1"/>
                </a:solidFill>
                <a:ea typeface="Calibri" panose="020F0502020204030204" pitchFamily="34" charset="0"/>
                <a:cs typeface="Times New Roman" panose="02020603050405020304" pitchFamily="18" charset="0"/>
              </a:rPr>
            </a:br>
            <a:r>
              <a:rPr lang="en-US" sz="1200" dirty="0">
                <a:solidFill>
                  <a:schemeClr val="bg1"/>
                </a:solidFill>
                <a:ea typeface="Calibri" panose="020F0502020204030204" pitchFamily="34" charset="0"/>
                <a:cs typeface="Times New Roman" panose="02020603050405020304" pitchFamily="18" charset="0"/>
              </a:rPr>
              <a:t>custom applications to solve business challenges. </a:t>
            </a:r>
            <a:br>
              <a:rPr lang="en-US" sz="1200" dirty="0">
                <a:solidFill>
                  <a:schemeClr val="bg1"/>
                </a:solidFill>
                <a:ea typeface="Calibri" panose="020F0502020204030204" pitchFamily="34" charset="0"/>
                <a:cs typeface="Times New Roman" panose="02020603050405020304" pitchFamily="18" charset="0"/>
              </a:rPr>
            </a:br>
            <a:r>
              <a:rPr lang="en-US" sz="1200" dirty="0">
                <a:solidFill>
                  <a:schemeClr val="bg1"/>
                </a:solidFill>
                <a:ea typeface="Calibri" panose="020F0502020204030204" pitchFamily="34" charset="0"/>
                <a:cs typeface="Times New Roman" panose="02020603050405020304" pitchFamily="18" charset="0"/>
              </a:rPr>
              <a:t>It’s an easy, fast, and cost-efficient way to turn </a:t>
            </a:r>
            <a:br>
              <a:rPr lang="en-US" sz="1200" dirty="0">
                <a:solidFill>
                  <a:schemeClr val="bg1"/>
                </a:solidFill>
                <a:ea typeface="Calibri" panose="020F0502020204030204" pitchFamily="34" charset="0"/>
                <a:cs typeface="Times New Roman" panose="02020603050405020304" pitchFamily="18" charset="0"/>
              </a:rPr>
            </a:br>
            <a:r>
              <a:rPr lang="en-US" sz="1200" dirty="0">
                <a:solidFill>
                  <a:schemeClr val="bg1"/>
                </a:solidFill>
                <a:ea typeface="Calibri" panose="020F0502020204030204" pitchFamily="34" charset="0"/>
                <a:cs typeface="Times New Roman" panose="02020603050405020304" pitchFamily="18" charset="0"/>
              </a:rPr>
              <a:t>your bright ideas into brilliant apps.</a:t>
            </a:r>
          </a:p>
        </p:txBody>
      </p:sp>
      <p:pic>
        <p:nvPicPr>
          <p:cNvPr id="6" name="Picture 5" descr="A picture containing drawing&#10;&#10;Description automatically generated">
            <a:extLst>
              <a:ext uri="{FF2B5EF4-FFF2-40B4-BE49-F238E27FC236}">
                <a16:creationId xmlns:a16="http://schemas.microsoft.com/office/drawing/2014/main" id="{24D338FE-539B-174E-913C-D0555C6EE5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8219" y="13229066"/>
            <a:ext cx="908021" cy="407759"/>
          </a:xfrm>
          <a:prstGeom prst="rect">
            <a:avLst/>
          </a:prstGeom>
        </p:spPr>
      </p:pic>
    </p:spTree>
    <p:extLst>
      <p:ext uri="{BB962C8B-B14F-4D97-AF65-F5344CB8AC3E}">
        <p14:creationId xmlns:p14="http://schemas.microsoft.com/office/powerpoint/2010/main" val="36861886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Segoe UI Semibold"/>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2C28266A38B74BB8736D79589A967D" ma:contentTypeVersion="16" ma:contentTypeDescription="Create a new document." ma:contentTypeScope="" ma:versionID="326c486aa047cea965d9b669c91a0e3d">
  <xsd:schema xmlns:xsd="http://www.w3.org/2001/XMLSchema" xmlns:xs="http://www.w3.org/2001/XMLSchema" xmlns:p="http://schemas.microsoft.com/office/2006/metadata/properties" xmlns:ns1="http://schemas.microsoft.com/sharepoint/v3" xmlns:ns2="3f419478-5607-4e24-9036-5a0e9a431bae" xmlns:ns3="f369e916-4bd8-4af9-b2c4-8613bc5330ef" targetNamespace="http://schemas.microsoft.com/office/2006/metadata/properties" ma:root="true" ma:fieldsID="f5adf2f608a6f426ea7108ba8eda9a32" ns1:_="" ns2:_="" ns3:_="">
    <xsd:import namespace="http://schemas.microsoft.com/sharepoint/v3"/>
    <xsd:import namespace="3f419478-5607-4e24-9036-5a0e9a431bae"/>
    <xsd:import namespace="f369e916-4bd8-4af9-b2c4-8613bc5330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3:LastSharedByUser" minOccurs="0"/>
                <xsd:element ref="ns3:LastSharedByTime"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419478-5607-4e24-9036-5a0e9a431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69e916-4bd8-4af9-b2c4-8613bc5330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hidden="true" ma:internalName="LastSharedByUser" ma:readOnly="true">
      <xsd:simpleType>
        <xsd:restriction base="dms:Note"/>
      </xsd:simpleType>
    </xsd:element>
    <xsd:element name="LastSharedByTime" ma:index="15"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8BC3A3-9B92-4C16-97E6-1823DBA46F4B}">
  <ds:schemaRefs>
    <ds:schemaRef ds:uri="http://schemas.microsoft.com/sharepoint/v3/contenttype/forms"/>
  </ds:schemaRefs>
</ds:datastoreItem>
</file>

<file path=customXml/itemProps2.xml><?xml version="1.0" encoding="utf-8"?>
<ds:datastoreItem xmlns:ds="http://schemas.openxmlformats.org/officeDocument/2006/customXml" ds:itemID="{AF6D5603-7909-415B-88DE-E4C381A33D56}">
  <ds:schemaRefs>
    <ds:schemaRef ds:uri="http://schemas.microsoft.com/office/2006/metadata/properties"/>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0c1a6c9c-f016-4857-bf43-21b252e701d9"/>
    <ds:schemaRef ds:uri="7a20bb1a-2526-436b-a0aa-406322af6dcc"/>
    <ds:schemaRef ds:uri="http://purl.org/dc/dcmitype/"/>
  </ds:schemaRefs>
</ds:datastoreItem>
</file>

<file path=customXml/itemProps3.xml><?xml version="1.0" encoding="utf-8"?>
<ds:datastoreItem xmlns:ds="http://schemas.openxmlformats.org/officeDocument/2006/customXml" ds:itemID="{C0C6A9D9-FB44-4C61-A890-92040AA25F0F}"/>
</file>

<file path=docProps/app.xml><?xml version="1.0" encoding="utf-8"?>
<Properties xmlns="http://schemas.openxmlformats.org/officeDocument/2006/extended-properties" xmlns:vt="http://schemas.openxmlformats.org/officeDocument/2006/docPropsVTypes">
  <Template>Office Theme</Template>
  <TotalTime>667</TotalTime>
  <Words>298</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Segoe UI</vt:lpstr>
      <vt:lpstr>Segoe UI Bold</vt:lpstr>
      <vt:lpstr>Segoe UI Semibold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Julbenson Hujon [Chillibreeze]</dc:creator>
  <cp:lastModifiedBy>Corinne Kaulia</cp:lastModifiedBy>
  <cp:revision>34</cp:revision>
  <dcterms:created xsi:type="dcterms:W3CDTF">2020-05-22T16:16:24Z</dcterms:created>
  <dcterms:modified xsi:type="dcterms:W3CDTF">2020-06-19T20:00:08Z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0x010100BF2C28266A38B74BB8736D79589A967D</vt:lpwstr>
  </property>
</Properties>
</file>